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0"/>
  </p:handoutMasterIdLst>
  <p:sldIdLst>
    <p:sldId id="256" r:id="rId2"/>
    <p:sldId id="257" r:id="rId3"/>
    <p:sldId id="258" r:id="rId4"/>
    <p:sldId id="259" r:id="rId5"/>
    <p:sldId id="260" r:id="rId6"/>
    <p:sldId id="261" r:id="rId7"/>
    <p:sldId id="265" r:id="rId8"/>
    <p:sldId id="263" r:id="rId9"/>
    <p:sldId id="266" r:id="rId10"/>
    <p:sldId id="275" r:id="rId11"/>
    <p:sldId id="268" r:id="rId12"/>
    <p:sldId id="269" r:id="rId13"/>
    <p:sldId id="270" r:id="rId14"/>
    <p:sldId id="264" r:id="rId15"/>
    <p:sldId id="271" r:id="rId16"/>
    <p:sldId id="272" r:id="rId17"/>
    <p:sldId id="273" r:id="rId18"/>
    <p:sldId id="274" r:id="rId19"/>
  </p:sldIdLst>
  <p:sldSz cx="9144000" cy="6858000" type="screen4x3"/>
  <p:notesSz cx="6669088"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84" autoAdjust="0"/>
    <p:restoredTop sz="94660"/>
  </p:normalViewPr>
  <p:slideViewPr>
    <p:cSldViewPr>
      <p:cViewPr varScale="1">
        <p:scale>
          <a:sx n="41" d="100"/>
          <a:sy n="41" d="100"/>
        </p:scale>
        <p:origin x="738"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362"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8156" y="0"/>
            <a:ext cx="2889362" cy="495300"/>
          </a:xfrm>
          <a:prstGeom prst="rect">
            <a:avLst/>
          </a:prstGeom>
        </p:spPr>
        <p:txBody>
          <a:bodyPr vert="horz" lIns="91440" tIns="45720" rIns="91440" bIns="45720" rtlCol="0"/>
          <a:lstStyle>
            <a:lvl1pPr algn="r">
              <a:defRPr sz="1200"/>
            </a:lvl1pPr>
          </a:lstStyle>
          <a:p>
            <a:fld id="{F9970BE5-DECD-4CA2-AA3C-6D1F80AEA6B5}" type="datetimeFigureOut">
              <a:rPr lang="en-GB" smtClean="0"/>
              <a:t>02/05/2017</a:t>
            </a:fld>
            <a:endParaRPr lang="en-GB"/>
          </a:p>
        </p:txBody>
      </p:sp>
      <p:sp>
        <p:nvSpPr>
          <p:cNvPr id="4" name="Footer Placeholder 3"/>
          <p:cNvSpPr>
            <a:spLocks noGrp="1"/>
          </p:cNvSpPr>
          <p:nvPr>
            <p:ph type="ftr" sz="quarter" idx="2"/>
          </p:nvPr>
        </p:nvSpPr>
        <p:spPr>
          <a:xfrm>
            <a:off x="0" y="9377363"/>
            <a:ext cx="2889362"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8156" y="9377363"/>
            <a:ext cx="2889362" cy="495300"/>
          </a:xfrm>
          <a:prstGeom prst="rect">
            <a:avLst/>
          </a:prstGeom>
        </p:spPr>
        <p:txBody>
          <a:bodyPr vert="horz" lIns="91440" tIns="45720" rIns="91440" bIns="45720" rtlCol="0" anchor="b"/>
          <a:lstStyle>
            <a:lvl1pPr algn="r">
              <a:defRPr sz="1200"/>
            </a:lvl1pPr>
          </a:lstStyle>
          <a:p>
            <a:fld id="{3EEC5ECC-8DFB-418C-AB4C-B58C66AF5328}" type="slidenum">
              <a:rPr lang="en-GB" smtClean="0"/>
              <a:t>‹#›</a:t>
            </a:fld>
            <a:endParaRPr lang="en-GB"/>
          </a:p>
        </p:txBody>
      </p:sp>
    </p:spTree>
    <p:extLst>
      <p:ext uri="{BB962C8B-B14F-4D97-AF65-F5344CB8AC3E}">
        <p14:creationId xmlns:p14="http://schemas.microsoft.com/office/powerpoint/2010/main" val="333810916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2B4D0C6-B799-46C3-A76B-1D559BBCD28D}" type="datetimeFigureOut">
              <a:rPr lang="en-GB" smtClean="0"/>
              <a:t>02/05/2017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AB5C728-59E8-4EA2-A6BB-33B73BB75AFC}" type="slidenum">
              <a:rPr lang="en-GB" smtClean="0"/>
              <a:t>‹#›</a:t>
            </a:fld>
            <a:endParaRPr lang="en-GB"/>
          </a:p>
        </p:txBody>
      </p:sp>
    </p:spTree>
    <p:extLst>
      <p:ext uri="{BB962C8B-B14F-4D97-AF65-F5344CB8AC3E}">
        <p14:creationId xmlns:p14="http://schemas.microsoft.com/office/powerpoint/2010/main" val="3107336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2B4D0C6-B799-46C3-A76B-1D559BBCD28D}" type="datetimeFigureOut">
              <a:rPr lang="en-GB" smtClean="0"/>
              <a:t>02/05/2017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AB5C728-59E8-4EA2-A6BB-33B73BB75AFC}" type="slidenum">
              <a:rPr lang="en-GB" smtClean="0"/>
              <a:t>‹#›</a:t>
            </a:fld>
            <a:endParaRPr lang="en-GB"/>
          </a:p>
        </p:txBody>
      </p:sp>
    </p:spTree>
    <p:extLst>
      <p:ext uri="{BB962C8B-B14F-4D97-AF65-F5344CB8AC3E}">
        <p14:creationId xmlns:p14="http://schemas.microsoft.com/office/powerpoint/2010/main" val="3553766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2B4D0C6-B799-46C3-A76B-1D559BBCD28D}" type="datetimeFigureOut">
              <a:rPr lang="en-GB" smtClean="0"/>
              <a:t>02/05/2017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AB5C728-59E8-4EA2-A6BB-33B73BB75AFC}" type="slidenum">
              <a:rPr lang="en-GB" smtClean="0"/>
              <a:t>‹#›</a:t>
            </a:fld>
            <a:endParaRPr lang="en-GB"/>
          </a:p>
        </p:txBody>
      </p:sp>
    </p:spTree>
    <p:extLst>
      <p:ext uri="{BB962C8B-B14F-4D97-AF65-F5344CB8AC3E}">
        <p14:creationId xmlns:p14="http://schemas.microsoft.com/office/powerpoint/2010/main" val="3202712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2B4D0C6-B799-46C3-A76B-1D559BBCD28D}" type="datetimeFigureOut">
              <a:rPr lang="en-GB" smtClean="0"/>
              <a:t>02/05/2017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AB5C728-59E8-4EA2-A6BB-33B73BB75AFC}" type="slidenum">
              <a:rPr lang="en-GB" smtClean="0"/>
              <a:t>‹#›</a:t>
            </a:fld>
            <a:endParaRPr lang="en-GB"/>
          </a:p>
        </p:txBody>
      </p:sp>
    </p:spTree>
    <p:extLst>
      <p:ext uri="{BB962C8B-B14F-4D97-AF65-F5344CB8AC3E}">
        <p14:creationId xmlns:p14="http://schemas.microsoft.com/office/powerpoint/2010/main" val="558109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2B4D0C6-B799-46C3-A76B-1D559BBCD28D}" type="datetimeFigureOut">
              <a:rPr lang="en-GB" smtClean="0"/>
              <a:t>02/05/2017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AB5C728-59E8-4EA2-A6BB-33B73BB75AFC}" type="slidenum">
              <a:rPr lang="en-GB" smtClean="0"/>
              <a:t>‹#›</a:t>
            </a:fld>
            <a:endParaRPr lang="en-GB"/>
          </a:p>
        </p:txBody>
      </p:sp>
    </p:spTree>
    <p:extLst>
      <p:ext uri="{BB962C8B-B14F-4D97-AF65-F5344CB8AC3E}">
        <p14:creationId xmlns:p14="http://schemas.microsoft.com/office/powerpoint/2010/main" val="2694055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2B4D0C6-B799-46C3-A76B-1D559BBCD28D}" type="datetimeFigureOut">
              <a:rPr lang="en-GB" smtClean="0"/>
              <a:t>02/05/2017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AB5C728-59E8-4EA2-A6BB-33B73BB75AFC}" type="slidenum">
              <a:rPr lang="en-GB" smtClean="0"/>
              <a:t>‹#›</a:t>
            </a:fld>
            <a:endParaRPr lang="en-GB"/>
          </a:p>
        </p:txBody>
      </p:sp>
    </p:spTree>
    <p:extLst>
      <p:ext uri="{BB962C8B-B14F-4D97-AF65-F5344CB8AC3E}">
        <p14:creationId xmlns:p14="http://schemas.microsoft.com/office/powerpoint/2010/main" val="3686966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2B4D0C6-B799-46C3-A76B-1D559BBCD28D}" type="datetimeFigureOut">
              <a:rPr lang="en-GB" smtClean="0"/>
              <a:t>02/05/2017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AB5C728-59E8-4EA2-A6BB-33B73BB75AFC}" type="slidenum">
              <a:rPr lang="en-GB" smtClean="0"/>
              <a:t>‹#›</a:t>
            </a:fld>
            <a:endParaRPr lang="en-GB"/>
          </a:p>
        </p:txBody>
      </p:sp>
    </p:spTree>
    <p:extLst>
      <p:ext uri="{BB962C8B-B14F-4D97-AF65-F5344CB8AC3E}">
        <p14:creationId xmlns:p14="http://schemas.microsoft.com/office/powerpoint/2010/main" val="2065861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2B4D0C6-B799-46C3-A76B-1D559BBCD28D}" type="datetimeFigureOut">
              <a:rPr lang="en-GB" smtClean="0"/>
              <a:t>02/05/2017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AB5C728-59E8-4EA2-A6BB-33B73BB75AFC}" type="slidenum">
              <a:rPr lang="en-GB" smtClean="0"/>
              <a:t>‹#›</a:t>
            </a:fld>
            <a:endParaRPr lang="en-GB"/>
          </a:p>
        </p:txBody>
      </p:sp>
    </p:spTree>
    <p:extLst>
      <p:ext uri="{BB962C8B-B14F-4D97-AF65-F5344CB8AC3E}">
        <p14:creationId xmlns:p14="http://schemas.microsoft.com/office/powerpoint/2010/main" val="3637467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B4D0C6-B799-46C3-A76B-1D559BBCD28D}" type="datetimeFigureOut">
              <a:rPr lang="en-GB" smtClean="0"/>
              <a:t>02/05/2017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AB5C728-59E8-4EA2-A6BB-33B73BB75AFC}" type="slidenum">
              <a:rPr lang="en-GB" smtClean="0"/>
              <a:t>‹#›</a:t>
            </a:fld>
            <a:endParaRPr lang="en-GB"/>
          </a:p>
        </p:txBody>
      </p:sp>
    </p:spTree>
    <p:extLst>
      <p:ext uri="{BB962C8B-B14F-4D97-AF65-F5344CB8AC3E}">
        <p14:creationId xmlns:p14="http://schemas.microsoft.com/office/powerpoint/2010/main" val="2035476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B4D0C6-B799-46C3-A76B-1D559BBCD28D}" type="datetimeFigureOut">
              <a:rPr lang="en-GB" smtClean="0"/>
              <a:t>02/05/2017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AB5C728-59E8-4EA2-A6BB-33B73BB75AFC}" type="slidenum">
              <a:rPr lang="en-GB" smtClean="0"/>
              <a:t>‹#›</a:t>
            </a:fld>
            <a:endParaRPr lang="en-GB"/>
          </a:p>
        </p:txBody>
      </p:sp>
    </p:spTree>
    <p:extLst>
      <p:ext uri="{BB962C8B-B14F-4D97-AF65-F5344CB8AC3E}">
        <p14:creationId xmlns:p14="http://schemas.microsoft.com/office/powerpoint/2010/main" val="55177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B4D0C6-B799-46C3-A76B-1D559BBCD28D}" type="datetimeFigureOut">
              <a:rPr lang="en-GB" smtClean="0"/>
              <a:t>02/05/2017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AB5C728-59E8-4EA2-A6BB-33B73BB75AFC}" type="slidenum">
              <a:rPr lang="en-GB" smtClean="0"/>
              <a:t>‹#›</a:t>
            </a:fld>
            <a:endParaRPr lang="en-GB"/>
          </a:p>
        </p:txBody>
      </p:sp>
    </p:spTree>
    <p:extLst>
      <p:ext uri="{BB962C8B-B14F-4D97-AF65-F5344CB8AC3E}">
        <p14:creationId xmlns:p14="http://schemas.microsoft.com/office/powerpoint/2010/main" val="3325188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B4D0C6-B799-46C3-A76B-1D559BBCD28D}" type="datetimeFigureOut">
              <a:rPr lang="en-GB" smtClean="0"/>
              <a:t>02/05/2017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B5C728-59E8-4EA2-A6BB-33B73BB75AFC}" type="slidenum">
              <a:rPr lang="en-GB" smtClean="0"/>
              <a:t>‹#›</a:t>
            </a:fld>
            <a:endParaRPr lang="en-GB"/>
          </a:p>
        </p:txBody>
      </p:sp>
    </p:spTree>
    <p:extLst>
      <p:ext uri="{BB962C8B-B14F-4D97-AF65-F5344CB8AC3E}">
        <p14:creationId xmlns:p14="http://schemas.microsoft.com/office/powerpoint/2010/main" val="26221783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548680"/>
            <a:ext cx="7772400" cy="1470025"/>
          </a:xfrm>
        </p:spPr>
        <p:txBody>
          <a:bodyPr/>
          <a:lstStyle/>
          <a:p>
            <a:r>
              <a:rPr lang="en-GB" dirty="0" smtClean="0"/>
              <a:t>USA Revision – The Gilded Age</a:t>
            </a:r>
            <a:endParaRPr lang="en-GB" dirty="0"/>
          </a:p>
        </p:txBody>
      </p:sp>
      <p:sp>
        <p:nvSpPr>
          <p:cNvPr id="3" name="Subtitle 2"/>
          <p:cNvSpPr>
            <a:spLocks noGrp="1"/>
          </p:cNvSpPr>
          <p:nvPr>
            <p:ph type="subTitle" idx="1"/>
          </p:nvPr>
        </p:nvSpPr>
        <p:spPr>
          <a:xfrm>
            <a:off x="1187624" y="1844824"/>
            <a:ext cx="6400800" cy="1752600"/>
          </a:xfrm>
        </p:spPr>
        <p:txBody>
          <a:bodyPr>
            <a:normAutofit/>
          </a:bodyPr>
          <a:lstStyle/>
          <a:p>
            <a:r>
              <a:rPr lang="en-GB" dirty="0" smtClean="0"/>
              <a:t>“The Gilded Age was a period of stagnation and greed” Assess the validity of this view. </a:t>
            </a:r>
          </a:p>
        </p:txBody>
      </p:sp>
      <p:sp>
        <p:nvSpPr>
          <p:cNvPr id="4" name="TextBox 3"/>
          <p:cNvSpPr txBox="1"/>
          <p:nvPr/>
        </p:nvSpPr>
        <p:spPr>
          <a:xfrm>
            <a:off x="683568" y="3861048"/>
            <a:ext cx="7920880" cy="369332"/>
          </a:xfrm>
          <a:prstGeom prst="rect">
            <a:avLst/>
          </a:prstGeom>
          <a:noFill/>
        </p:spPr>
        <p:txBody>
          <a:bodyPr wrap="square" rtlCol="0">
            <a:spAutoFit/>
          </a:bodyPr>
          <a:lstStyle/>
          <a:p>
            <a:pPr algn="ctr"/>
            <a:r>
              <a:rPr lang="en-GB" dirty="0" smtClean="0"/>
              <a:t>Discuss – How would you approach this question? </a:t>
            </a:r>
            <a:endParaRPr lang="en-GB" dirty="0"/>
          </a:p>
        </p:txBody>
      </p:sp>
      <p:sp>
        <p:nvSpPr>
          <p:cNvPr id="5" name="Rectangle 4"/>
          <p:cNvSpPr/>
          <p:nvPr/>
        </p:nvSpPr>
        <p:spPr>
          <a:xfrm>
            <a:off x="611560" y="4653136"/>
            <a:ext cx="3096344"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618277" y="5417724"/>
            <a:ext cx="3096344"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611560" y="6165304"/>
            <a:ext cx="3096344"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649748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McKinlay</a:t>
            </a:r>
            <a:r>
              <a:rPr lang="en-GB" dirty="0" smtClean="0"/>
              <a:t> 1896-1901</a:t>
            </a:r>
            <a:endParaRPr lang="en-GB" dirty="0"/>
          </a:p>
        </p:txBody>
      </p:sp>
      <p:sp>
        <p:nvSpPr>
          <p:cNvPr id="3" name="Content Placeholder 2"/>
          <p:cNvSpPr>
            <a:spLocks noGrp="1"/>
          </p:cNvSpPr>
          <p:nvPr>
            <p:ph idx="1"/>
          </p:nvPr>
        </p:nvSpPr>
        <p:spPr/>
        <p:txBody>
          <a:bodyPr>
            <a:normAutofit lnSpcReduction="10000"/>
          </a:bodyPr>
          <a:lstStyle/>
          <a:p>
            <a:r>
              <a:rPr lang="en-GB" dirty="0" smtClean="0"/>
              <a:t>1897 </a:t>
            </a:r>
            <a:r>
              <a:rPr lang="en-GB" dirty="0" err="1" smtClean="0"/>
              <a:t>Dingly</a:t>
            </a:r>
            <a:r>
              <a:rPr lang="en-GB" dirty="0" smtClean="0"/>
              <a:t> </a:t>
            </a:r>
            <a:r>
              <a:rPr lang="en-GB" dirty="0"/>
              <a:t>T</a:t>
            </a:r>
            <a:r>
              <a:rPr lang="en-GB" dirty="0" smtClean="0"/>
              <a:t>ariff (increase)</a:t>
            </a:r>
          </a:p>
          <a:p>
            <a:r>
              <a:rPr lang="en-GB" dirty="0" smtClean="0"/>
              <a:t>Currency Act backing gold standard aided by Yukon Gold Rush). </a:t>
            </a:r>
          </a:p>
          <a:p>
            <a:r>
              <a:rPr lang="en-GB" dirty="0" smtClean="0"/>
              <a:t>Defeated Democrat/populist candidate Bryan in 1896 thanks to Democrat divisions created by Bryan backing Silver coinage (populist policy) over wishes of ‘bourbon’ industrial democrats in the North east.  </a:t>
            </a:r>
          </a:p>
          <a:p>
            <a:r>
              <a:rPr lang="en-GB" dirty="0" smtClean="0"/>
              <a:t>Won Spanish-American War.</a:t>
            </a:r>
            <a:endParaRPr lang="en-GB" dirty="0"/>
          </a:p>
        </p:txBody>
      </p:sp>
    </p:spTree>
    <p:extLst>
      <p:ext uri="{BB962C8B-B14F-4D97-AF65-F5344CB8AC3E}">
        <p14:creationId xmlns:p14="http://schemas.microsoft.com/office/powerpoint/2010/main" val="31110713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Teddy Roosevelt 1901-1908</a:t>
            </a:r>
            <a:endParaRPr lang="en-GB" dirty="0"/>
          </a:p>
        </p:txBody>
      </p:sp>
      <p:sp>
        <p:nvSpPr>
          <p:cNvPr id="3" name="Content Placeholder 2"/>
          <p:cNvSpPr>
            <a:spLocks noGrp="1"/>
          </p:cNvSpPr>
          <p:nvPr>
            <p:ph idx="1"/>
          </p:nvPr>
        </p:nvSpPr>
        <p:spPr/>
        <p:txBody>
          <a:bodyPr>
            <a:normAutofit fontScale="77500" lnSpcReduction="20000"/>
          </a:bodyPr>
          <a:lstStyle/>
          <a:p>
            <a:r>
              <a:rPr lang="en-GB" sz="1800" dirty="0" smtClean="0"/>
              <a:t>Anti-Trust Act of 1890 enforced. Northern Securities TR authorised his attorney general to start proceedings for unfair practices against Northern Securities (a holding company) which brought him up against Rockefeller and J P Morgan and led to the dissolution of the company. This success led to 44 other successful prosecutions. </a:t>
            </a:r>
          </a:p>
          <a:p>
            <a:r>
              <a:rPr lang="en-GB" sz="1800" dirty="0" smtClean="0"/>
              <a:t>1903 Commerce and </a:t>
            </a:r>
            <a:r>
              <a:rPr lang="en-GB" sz="1800" dirty="0" err="1" smtClean="0"/>
              <a:t>Labor</a:t>
            </a:r>
            <a:r>
              <a:rPr lang="en-GB" sz="1800" dirty="0" smtClean="0"/>
              <a:t> Act created the dept. of commerce to regulate businesses t prevent price fixing or monopoly. </a:t>
            </a:r>
          </a:p>
          <a:p>
            <a:r>
              <a:rPr lang="en-GB" sz="1800" dirty="0" smtClean="0"/>
              <a:t>1906 Hepburn Act gave federal authorities the power to inspect the accounts of Railroad companies and set maximum prices they could charge. </a:t>
            </a:r>
          </a:p>
          <a:p>
            <a:r>
              <a:rPr lang="en-GB" sz="1800" dirty="0"/>
              <a:t>1906 Pure Food and Drug Act ended food adulteration and another led to meat inspection. </a:t>
            </a:r>
            <a:endParaRPr lang="en-GB" sz="1800" dirty="0" smtClean="0"/>
          </a:p>
          <a:p>
            <a:r>
              <a:rPr lang="en-GB" sz="1800" dirty="0" smtClean="0"/>
              <a:t>Supported workers over owners in </a:t>
            </a:r>
            <a:r>
              <a:rPr lang="en-GB" sz="1800" dirty="0" err="1" smtClean="0"/>
              <a:t>labor</a:t>
            </a:r>
            <a:r>
              <a:rPr lang="en-GB" sz="1800" dirty="0" smtClean="0"/>
              <a:t> disputes i.e. Anthracite Coal Strike of 1902. Threatened to send in federal troops to work the mines in support of strikers leading the business owners to give a wage rise and 9 hour day. </a:t>
            </a:r>
          </a:p>
          <a:p>
            <a:r>
              <a:rPr lang="en-GB" sz="1800" dirty="0" smtClean="0"/>
              <a:t>Created many federal reserves to protect forests and organised the National Conservation Conference in 1908. </a:t>
            </a:r>
          </a:p>
          <a:p>
            <a:r>
              <a:rPr lang="en-GB" sz="1800" dirty="0" smtClean="0"/>
              <a:t>Panama canal</a:t>
            </a:r>
          </a:p>
          <a:p>
            <a:r>
              <a:rPr lang="en-GB" sz="1800" dirty="0" smtClean="0"/>
              <a:t>Open door policy re. china</a:t>
            </a:r>
          </a:p>
          <a:p>
            <a:r>
              <a:rPr lang="en-GB" sz="1800" dirty="0" err="1" smtClean="0"/>
              <a:t>Roosevlt</a:t>
            </a:r>
            <a:r>
              <a:rPr lang="en-GB" sz="1800" dirty="0" smtClean="0"/>
              <a:t> </a:t>
            </a:r>
            <a:r>
              <a:rPr lang="en-GB" sz="1800" dirty="0" err="1" smtClean="0"/>
              <a:t>Coroally</a:t>
            </a:r>
            <a:r>
              <a:rPr lang="en-GB" sz="1800" dirty="0" smtClean="0"/>
              <a:t> added to Monroe doctrine Settled the Alaska border dispute</a:t>
            </a:r>
          </a:p>
          <a:p>
            <a:r>
              <a:rPr lang="en-GB" sz="1800" dirty="0" smtClean="0"/>
              <a:t>Mediated end of </a:t>
            </a:r>
            <a:r>
              <a:rPr lang="en-GB" sz="1800" dirty="0" err="1" smtClean="0"/>
              <a:t>russ-Japnaese</a:t>
            </a:r>
            <a:r>
              <a:rPr lang="en-GB" sz="1800" dirty="0" smtClean="0"/>
              <a:t> war. </a:t>
            </a:r>
          </a:p>
          <a:p>
            <a:r>
              <a:rPr lang="en-GB" sz="1800" dirty="0" smtClean="0"/>
              <a:t>Not elected in 1901 – was not main republican choice, was VP when </a:t>
            </a:r>
            <a:r>
              <a:rPr lang="en-GB" sz="1800" dirty="0" err="1" smtClean="0"/>
              <a:t>McKinlay</a:t>
            </a:r>
            <a:r>
              <a:rPr lang="en-GB" sz="1800" dirty="0" smtClean="0"/>
              <a:t> was assassinated and had been there to balance the ticket with his more progressive outlook. </a:t>
            </a:r>
          </a:p>
          <a:p>
            <a:r>
              <a:rPr lang="en-GB" sz="1800" dirty="0" smtClean="0"/>
              <a:t>Opposed </a:t>
            </a:r>
            <a:r>
              <a:rPr lang="en-GB" sz="1800" dirty="0"/>
              <a:t>T</a:t>
            </a:r>
            <a:r>
              <a:rPr lang="en-GB" sz="1800" dirty="0" smtClean="0"/>
              <a:t>aft for lack of progressivism in 1912 splitting Republican party (lost nomination so set up national progressive Party as 3</a:t>
            </a:r>
            <a:r>
              <a:rPr lang="en-GB" sz="1800" baseline="30000" dirty="0" smtClean="0"/>
              <a:t>rd</a:t>
            </a:r>
            <a:r>
              <a:rPr lang="en-GB" sz="1800" dirty="0" smtClean="0"/>
              <a:t> party candidacy). </a:t>
            </a:r>
          </a:p>
          <a:p>
            <a:endParaRPr lang="en-GB" sz="1800" dirty="0" smtClean="0"/>
          </a:p>
          <a:p>
            <a:endParaRPr lang="en-GB" dirty="0" smtClean="0"/>
          </a:p>
        </p:txBody>
      </p:sp>
    </p:spTree>
    <p:extLst>
      <p:ext uri="{BB962C8B-B14F-4D97-AF65-F5344CB8AC3E}">
        <p14:creationId xmlns:p14="http://schemas.microsoft.com/office/powerpoint/2010/main" val="12350717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Taft 1909- 1912</a:t>
            </a:r>
            <a:endParaRPr lang="en-GB" dirty="0"/>
          </a:p>
        </p:txBody>
      </p:sp>
      <p:sp>
        <p:nvSpPr>
          <p:cNvPr id="3" name="Content Placeholder 2"/>
          <p:cNvSpPr>
            <a:spLocks noGrp="1"/>
          </p:cNvSpPr>
          <p:nvPr>
            <p:ph idx="1"/>
          </p:nvPr>
        </p:nvSpPr>
        <p:spPr/>
        <p:txBody>
          <a:bodyPr>
            <a:normAutofit fontScale="55000" lnSpcReduction="20000"/>
          </a:bodyPr>
          <a:lstStyle/>
          <a:p>
            <a:r>
              <a:rPr lang="en-GB" dirty="0" smtClean="0"/>
              <a:t>80 Anti Trust Suits. </a:t>
            </a:r>
          </a:p>
          <a:p>
            <a:endParaRPr lang="en-GB" dirty="0"/>
          </a:p>
          <a:p>
            <a:r>
              <a:rPr lang="en-GB" dirty="0" smtClean="0"/>
              <a:t>8 hour day for Federal Employees (not everyone!)</a:t>
            </a:r>
          </a:p>
          <a:p>
            <a:endParaRPr lang="en-GB" dirty="0"/>
          </a:p>
          <a:p>
            <a:r>
              <a:rPr lang="en-GB" dirty="0" smtClean="0"/>
              <a:t>Interstate commission to regulate railroad prices. </a:t>
            </a:r>
          </a:p>
          <a:p>
            <a:endParaRPr lang="en-GB" dirty="0"/>
          </a:p>
          <a:p>
            <a:r>
              <a:rPr lang="en-GB" dirty="0" smtClean="0"/>
              <a:t>Introduces federal income tax and corporation tax. </a:t>
            </a:r>
          </a:p>
          <a:p>
            <a:endParaRPr lang="en-GB" dirty="0"/>
          </a:p>
          <a:p>
            <a:r>
              <a:rPr lang="en-GB" dirty="0" smtClean="0"/>
              <a:t>Dollar diplomacy in </a:t>
            </a:r>
            <a:r>
              <a:rPr lang="en-GB" dirty="0"/>
              <a:t>L</a:t>
            </a:r>
            <a:r>
              <a:rPr lang="en-GB" dirty="0" smtClean="0"/>
              <a:t>atin America/China</a:t>
            </a:r>
          </a:p>
          <a:p>
            <a:pPr marL="0" indent="0">
              <a:buNone/>
            </a:pPr>
            <a:endParaRPr lang="en-GB" dirty="0"/>
          </a:p>
          <a:p>
            <a:r>
              <a:rPr lang="en-GB" dirty="0" smtClean="0"/>
              <a:t>Taft’s failure to pursue further reform such as lowering tariffs (Taft failed to veto the Payne-Aldrich Act) and take further action on conservation led Roosevelt to set up the Progressive Party which split the Republican Party allowing Wilson to win the 1</a:t>
            </a:r>
            <a:r>
              <a:rPr lang="en-GB" baseline="30000" dirty="0" smtClean="0"/>
              <a:t>st</a:t>
            </a:r>
            <a:r>
              <a:rPr lang="en-GB" dirty="0" smtClean="0"/>
              <a:t> Democrat presidency for 50 years. </a:t>
            </a:r>
          </a:p>
          <a:p>
            <a:endParaRPr lang="en-GB" dirty="0"/>
          </a:p>
          <a:p>
            <a:r>
              <a:rPr lang="en-GB" dirty="0" smtClean="0"/>
              <a:t>Socialist candidate Eugene Deb votes doubled to nearly a million from 1904 – 1912, highlights growth of </a:t>
            </a:r>
            <a:r>
              <a:rPr lang="en-GB" smtClean="0"/>
              <a:t>socialism in </a:t>
            </a:r>
            <a:r>
              <a:rPr lang="en-GB" dirty="0" smtClean="0"/>
              <a:t>period. </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3121955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 y="163958"/>
            <a:ext cx="7886700" cy="1325563"/>
          </a:xfrm>
        </p:spPr>
        <p:txBody>
          <a:bodyPr/>
          <a:lstStyle/>
          <a:p>
            <a:r>
              <a:rPr lang="en-GB" dirty="0" smtClean="0"/>
              <a:t>Wilson 1912-1920</a:t>
            </a:r>
            <a:endParaRPr lang="en-GB" dirty="0"/>
          </a:p>
        </p:txBody>
      </p:sp>
      <p:sp>
        <p:nvSpPr>
          <p:cNvPr id="3" name="Content Placeholder 2"/>
          <p:cNvSpPr>
            <a:spLocks noGrp="1"/>
          </p:cNvSpPr>
          <p:nvPr>
            <p:ph idx="1"/>
          </p:nvPr>
        </p:nvSpPr>
        <p:spPr>
          <a:xfrm>
            <a:off x="320040" y="1563624"/>
            <a:ext cx="8616142" cy="5294376"/>
          </a:xfrm>
        </p:spPr>
        <p:txBody>
          <a:bodyPr>
            <a:normAutofit fontScale="62500" lnSpcReduction="20000"/>
          </a:bodyPr>
          <a:lstStyle/>
          <a:p>
            <a:r>
              <a:rPr lang="en-GB" sz="3500" dirty="0" smtClean="0"/>
              <a:t>The New Freedom</a:t>
            </a:r>
          </a:p>
          <a:p>
            <a:r>
              <a:rPr lang="en-GB" sz="3500" dirty="0" smtClean="0"/>
              <a:t>Banking Reform – Federal Reserve to support and regulate banks</a:t>
            </a:r>
          </a:p>
          <a:p>
            <a:r>
              <a:rPr lang="en-GB" sz="3500" dirty="0" smtClean="0"/>
              <a:t>More Anti-Trust legislation i.e. Clayton Act</a:t>
            </a:r>
            <a:endParaRPr lang="en-GB" sz="3500" dirty="0"/>
          </a:p>
          <a:p>
            <a:r>
              <a:rPr lang="en-GB" sz="3500" dirty="0" smtClean="0"/>
              <a:t>Underwood Tariff (lowered)</a:t>
            </a:r>
            <a:endParaRPr lang="en-GB" sz="3500" dirty="0"/>
          </a:p>
          <a:p>
            <a:r>
              <a:rPr lang="en-GB" sz="3500" dirty="0" smtClean="0"/>
              <a:t>Expanded Income Tax/Progressive taxation.</a:t>
            </a:r>
            <a:endParaRPr lang="en-GB" sz="3500" dirty="0"/>
          </a:p>
          <a:p>
            <a:r>
              <a:rPr lang="en-GB" sz="3500" dirty="0" smtClean="0"/>
              <a:t>Child Labour Act – meant to regulate child work but found unconstitutional!</a:t>
            </a:r>
            <a:endParaRPr lang="en-GB" sz="3500" dirty="0"/>
          </a:p>
          <a:p>
            <a:r>
              <a:rPr lang="en-GB" sz="3500" dirty="0" smtClean="0"/>
              <a:t>Workman’s compensation act (sick pay etc. for federal employees)</a:t>
            </a:r>
            <a:endParaRPr lang="en-GB" sz="3500" dirty="0"/>
          </a:p>
          <a:p>
            <a:r>
              <a:rPr lang="en-GB" sz="3500" dirty="0" smtClean="0"/>
              <a:t>8 hour day for railroad workers</a:t>
            </a:r>
            <a:endParaRPr lang="en-GB" sz="3500" dirty="0"/>
          </a:p>
          <a:p>
            <a:r>
              <a:rPr lang="en-GB" sz="3500" dirty="0" smtClean="0"/>
              <a:t>17</a:t>
            </a:r>
            <a:r>
              <a:rPr lang="en-GB" sz="3500" baseline="30000" dirty="0" smtClean="0"/>
              <a:t>th</a:t>
            </a:r>
            <a:r>
              <a:rPr lang="en-GB" sz="3500" dirty="0" smtClean="0"/>
              <a:t> Amendment</a:t>
            </a:r>
            <a:endParaRPr lang="en-GB" sz="3500" dirty="0"/>
          </a:p>
          <a:p>
            <a:r>
              <a:rPr lang="en-GB" sz="3500" dirty="0" smtClean="0"/>
              <a:t>19</a:t>
            </a:r>
            <a:r>
              <a:rPr lang="en-GB" sz="3500" baseline="30000" dirty="0" smtClean="0"/>
              <a:t>th</a:t>
            </a:r>
            <a:r>
              <a:rPr lang="en-GB" sz="3500" dirty="0" smtClean="0"/>
              <a:t> Amendment </a:t>
            </a:r>
          </a:p>
          <a:p>
            <a:r>
              <a:rPr lang="en-GB" sz="3500" dirty="0" smtClean="0"/>
              <a:t>National guard used to break up Ludlow Strike in 1913!</a:t>
            </a:r>
          </a:p>
          <a:p>
            <a:r>
              <a:rPr lang="en-GB" sz="3500" dirty="0" smtClean="0"/>
              <a:t>WWI</a:t>
            </a:r>
          </a:p>
          <a:p>
            <a:r>
              <a:rPr lang="en-GB" sz="3500" dirty="0" smtClean="0"/>
              <a:t>Defeated in 1919 over </a:t>
            </a:r>
            <a:r>
              <a:rPr lang="en-GB" sz="3500" dirty="0"/>
              <a:t>L</a:t>
            </a:r>
            <a:r>
              <a:rPr lang="en-GB" sz="3500" dirty="0" smtClean="0"/>
              <a:t>eague of nations/return to </a:t>
            </a:r>
            <a:r>
              <a:rPr lang="en-GB" sz="3500" dirty="0" err="1" smtClean="0"/>
              <a:t>Normalacy</a:t>
            </a:r>
            <a:endParaRPr lang="en-GB" sz="3500" dirty="0" smtClean="0"/>
          </a:p>
          <a:p>
            <a:pPr marL="0" indent="0">
              <a:buNone/>
            </a:pPr>
            <a:endParaRPr lang="en-GB" sz="3500" dirty="0" smtClean="0"/>
          </a:p>
          <a:p>
            <a:endParaRPr lang="en-GB" sz="3500" dirty="0"/>
          </a:p>
          <a:p>
            <a:pPr marL="0" indent="0">
              <a:buNone/>
            </a:pPr>
            <a:endParaRPr lang="en-GB" sz="3500" dirty="0"/>
          </a:p>
          <a:p>
            <a:endParaRPr lang="en-GB" dirty="0"/>
          </a:p>
        </p:txBody>
      </p:sp>
    </p:spTree>
    <p:extLst>
      <p:ext uri="{BB962C8B-B14F-4D97-AF65-F5344CB8AC3E}">
        <p14:creationId xmlns:p14="http://schemas.microsoft.com/office/powerpoint/2010/main" val="36561292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840" y="274638"/>
            <a:ext cx="8229600" cy="1143000"/>
          </a:xfrm>
        </p:spPr>
        <p:txBody>
          <a:bodyPr/>
          <a:lstStyle/>
          <a:p>
            <a:r>
              <a:rPr lang="en-GB" dirty="0" smtClean="0"/>
              <a:t>Impact - Success of the era?</a:t>
            </a:r>
            <a:endParaRPr lang="en-GB" dirty="0"/>
          </a:p>
        </p:txBody>
      </p:sp>
      <p:sp>
        <p:nvSpPr>
          <p:cNvPr id="3" name="Content Placeholder 2"/>
          <p:cNvSpPr>
            <a:spLocks noGrp="1"/>
          </p:cNvSpPr>
          <p:nvPr>
            <p:ph idx="1"/>
          </p:nvPr>
        </p:nvSpPr>
        <p:spPr/>
        <p:txBody>
          <a:bodyPr/>
          <a:lstStyle/>
          <a:p>
            <a:pPr marL="0" indent="0">
              <a:buNone/>
            </a:pPr>
            <a:r>
              <a:rPr lang="en-GB" dirty="0" smtClean="0"/>
              <a:t>Successes 				</a:t>
            </a:r>
            <a:r>
              <a:rPr lang="en-GB" dirty="0"/>
              <a:t> </a:t>
            </a:r>
            <a:r>
              <a:rPr lang="en-GB" dirty="0" smtClean="0"/>
              <a:t>                Limitations</a:t>
            </a:r>
            <a:endParaRPr lang="en-GB" dirty="0"/>
          </a:p>
        </p:txBody>
      </p:sp>
    </p:spTree>
    <p:extLst>
      <p:ext uri="{BB962C8B-B14F-4D97-AF65-F5344CB8AC3E}">
        <p14:creationId xmlns:p14="http://schemas.microsoft.com/office/powerpoint/2010/main" val="30361989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8103226" cy="1325563"/>
          </a:xfrm>
        </p:spPr>
        <p:txBody>
          <a:bodyPr>
            <a:normAutofit fontScale="90000"/>
          </a:bodyPr>
          <a:lstStyle/>
          <a:p>
            <a:r>
              <a:rPr lang="en-GB" sz="2800" dirty="0"/>
              <a:t>‘The progressive era had a fundamentally positive impact on all America</a:t>
            </a:r>
            <a:r>
              <a:rPr lang="en-GB" sz="2800" dirty="0" smtClean="0"/>
              <a:t>’ To what extent do you agree with this statement?</a:t>
            </a:r>
            <a:endParaRPr lang="en-GB" sz="2800" dirty="0"/>
          </a:p>
        </p:txBody>
      </p:sp>
      <p:graphicFrame>
        <p:nvGraphicFramePr>
          <p:cNvPr id="4" name="Content Placeholder 3"/>
          <p:cNvGraphicFramePr>
            <a:graphicFrameLocks noGrp="1"/>
          </p:cNvGraphicFramePr>
          <p:nvPr>
            <p:ph idx="1"/>
            <p:extLst/>
          </p:nvPr>
        </p:nvGraphicFramePr>
        <p:xfrm>
          <a:off x="323849" y="1636714"/>
          <a:ext cx="8743950" cy="5221286"/>
        </p:xfrm>
        <a:graphic>
          <a:graphicData uri="http://schemas.openxmlformats.org/drawingml/2006/table">
            <a:tbl>
              <a:tblPr firstRow="1" bandRow="1">
                <a:tableStyleId>{5C22544A-7EE6-4342-B048-85BDC9FD1C3A}</a:tableStyleId>
              </a:tblPr>
              <a:tblGrid>
                <a:gridCol w="2362201">
                  <a:extLst>
                    <a:ext uri="{9D8B030D-6E8A-4147-A177-3AD203B41FA5}">
                      <a16:colId xmlns:a16="http://schemas.microsoft.com/office/drawing/2014/main" val="20000"/>
                    </a:ext>
                  </a:extLst>
                </a:gridCol>
                <a:gridCol w="3467099">
                  <a:extLst>
                    <a:ext uri="{9D8B030D-6E8A-4147-A177-3AD203B41FA5}">
                      <a16:colId xmlns:a16="http://schemas.microsoft.com/office/drawing/2014/main" val="20001"/>
                    </a:ext>
                  </a:extLst>
                </a:gridCol>
                <a:gridCol w="2914650">
                  <a:extLst>
                    <a:ext uri="{9D8B030D-6E8A-4147-A177-3AD203B41FA5}">
                      <a16:colId xmlns:a16="http://schemas.microsoft.com/office/drawing/2014/main" val="20002"/>
                    </a:ext>
                  </a:extLst>
                </a:gridCol>
              </a:tblGrid>
              <a:tr h="271100">
                <a:tc gridSpan="3">
                  <a:txBody>
                    <a:bodyPr/>
                    <a:lstStyle/>
                    <a:p>
                      <a:r>
                        <a:rPr lang="en-GB" dirty="0" smtClean="0">
                          <a:solidFill>
                            <a:schemeClr val="tx1"/>
                          </a:solidFill>
                        </a:rPr>
                        <a:t>Topic Sentence</a:t>
                      </a:r>
                      <a:r>
                        <a:rPr lang="en-GB" baseline="0" dirty="0" smtClean="0">
                          <a:solidFill>
                            <a:schemeClr val="tx1"/>
                          </a:solidFill>
                        </a:rPr>
                        <a:t> – Theme/Broad argument for paragraph</a:t>
                      </a:r>
                      <a:endParaRPr lang="en-GB" dirty="0">
                        <a:solidFill>
                          <a:schemeClr val="tx1"/>
                        </a:solidFill>
                      </a:endParaRPr>
                    </a:p>
                  </a:txBody>
                  <a:tcPr>
                    <a:solidFill>
                      <a:srgbClr val="00B0F0"/>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0"/>
                  </a:ext>
                </a:extLst>
              </a:tr>
              <a:tr h="274865">
                <a:tc gridSpan="3">
                  <a:txBody>
                    <a:bodyPr/>
                    <a:lstStyle/>
                    <a:p>
                      <a:r>
                        <a:rPr lang="en-GB" dirty="0" smtClean="0"/>
                        <a:t>Politically</a:t>
                      </a:r>
                      <a:r>
                        <a:rPr lang="en-GB" baseline="0" dirty="0" smtClean="0"/>
                        <a:t> mostly agree …</a:t>
                      </a:r>
                      <a:endParaRPr lang="en-GB" dirty="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474424">
                <a:tc>
                  <a:txBody>
                    <a:bodyPr/>
                    <a:lstStyle/>
                    <a:p>
                      <a:r>
                        <a:rPr lang="en-GB" dirty="0" smtClean="0"/>
                        <a:t>Big Points</a:t>
                      </a:r>
                      <a:endParaRPr lang="en-GB" dirty="0"/>
                    </a:p>
                  </a:txBody>
                  <a:tcPr>
                    <a:solidFill>
                      <a:srgbClr val="00B0F0"/>
                    </a:solidFill>
                  </a:tcPr>
                </a:tc>
                <a:tc>
                  <a:txBody>
                    <a:bodyPr/>
                    <a:lstStyle/>
                    <a:p>
                      <a:r>
                        <a:rPr lang="en-GB" dirty="0" smtClean="0"/>
                        <a:t>R+D</a:t>
                      </a:r>
                      <a:r>
                        <a:rPr lang="en-GB" baseline="0" dirty="0" smtClean="0"/>
                        <a:t> (Key Examples)</a:t>
                      </a:r>
                      <a:endParaRPr lang="en-GB" dirty="0"/>
                    </a:p>
                  </a:txBody>
                  <a:tcPr>
                    <a:solidFill>
                      <a:srgbClr val="00B0F0"/>
                    </a:solidFill>
                  </a:tcPr>
                </a:tc>
                <a:tc>
                  <a:txBody>
                    <a:bodyPr/>
                    <a:lstStyle/>
                    <a:p>
                      <a:r>
                        <a:rPr lang="en-GB" dirty="0" smtClean="0"/>
                        <a:t>Analysis</a:t>
                      </a:r>
                      <a:r>
                        <a:rPr lang="en-GB" baseline="0" dirty="0" smtClean="0"/>
                        <a:t> if appropriate (However…)</a:t>
                      </a:r>
                      <a:endParaRPr lang="en-GB" dirty="0"/>
                    </a:p>
                  </a:txBody>
                  <a:tcPr>
                    <a:solidFill>
                      <a:srgbClr val="00B0F0"/>
                    </a:solidFill>
                  </a:tcPr>
                </a:tc>
                <a:extLst>
                  <a:ext uri="{0D108BD9-81ED-4DB2-BD59-A6C34878D82A}">
                    <a16:rowId xmlns:a16="http://schemas.microsoft.com/office/drawing/2014/main" val="10002"/>
                  </a:ext>
                </a:extLst>
              </a:tr>
              <a:tr h="1287723">
                <a:tc>
                  <a:txBody>
                    <a:bodyPr/>
                    <a:lstStyle/>
                    <a:p>
                      <a:r>
                        <a:rPr lang="en-GB" dirty="0" smtClean="0"/>
                        <a:t>1. More</a:t>
                      </a:r>
                      <a:r>
                        <a:rPr lang="en-GB" baseline="0" dirty="0" smtClean="0"/>
                        <a:t> political power to people</a:t>
                      </a:r>
                      <a:endParaRPr lang="en-GB" dirty="0"/>
                    </a:p>
                  </a:txBody>
                  <a:tcPr/>
                </a:tc>
                <a:tc>
                  <a:txBody>
                    <a:bodyPr/>
                    <a:lstStyle/>
                    <a:p>
                      <a:r>
                        <a:rPr lang="en-GB" dirty="0" smtClean="0"/>
                        <a:t>17</a:t>
                      </a:r>
                      <a:r>
                        <a:rPr lang="en-GB" baseline="30000" dirty="0" smtClean="0"/>
                        <a:t>th</a:t>
                      </a:r>
                      <a:r>
                        <a:rPr lang="en-GB" dirty="0" smtClean="0"/>
                        <a:t> Amendment</a:t>
                      </a:r>
                      <a:r>
                        <a:rPr lang="en-GB" baseline="0" dirty="0" smtClean="0"/>
                        <a:t> – direct election of senators breaking the influence party/corporate sponsors</a:t>
                      </a:r>
                    </a:p>
                    <a:p>
                      <a:r>
                        <a:rPr lang="en-GB" baseline="0" dirty="0" smtClean="0"/>
                        <a:t>19</a:t>
                      </a:r>
                      <a:r>
                        <a:rPr lang="en-GB" baseline="30000" dirty="0" smtClean="0"/>
                        <a:t>th</a:t>
                      </a:r>
                      <a:r>
                        <a:rPr lang="en-GB" baseline="0" dirty="0" smtClean="0"/>
                        <a:t> Amendment – votes of women</a:t>
                      </a:r>
                      <a:endParaRPr lang="en-GB" dirty="0"/>
                    </a:p>
                  </a:txBody>
                  <a:tcPr/>
                </a:tc>
                <a:tc>
                  <a:txBody>
                    <a:bodyPr/>
                    <a:lstStyle/>
                    <a:p>
                      <a:r>
                        <a:rPr lang="en-GB" dirty="0" smtClean="0"/>
                        <a:t>Not</a:t>
                      </a:r>
                      <a:r>
                        <a:rPr lang="en-GB" baseline="0" dirty="0" smtClean="0"/>
                        <a:t> for AA</a:t>
                      </a:r>
                    </a:p>
                    <a:p>
                      <a:r>
                        <a:rPr lang="en-GB" baseline="0" dirty="0" smtClean="0"/>
                        <a:t>Still some corruption/influence</a:t>
                      </a:r>
                      <a:endParaRPr lang="en-GB" dirty="0"/>
                    </a:p>
                  </a:txBody>
                  <a:tcPr/>
                </a:tc>
                <a:extLst>
                  <a:ext uri="{0D108BD9-81ED-4DB2-BD59-A6C34878D82A}">
                    <a16:rowId xmlns:a16="http://schemas.microsoft.com/office/drawing/2014/main" val="10003"/>
                  </a:ext>
                </a:extLst>
              </a:tr>
              <a:tr h="1289366">
                <a:tc>
                  <a:txBody>
                    <a:bodyPr/>
                    <a:lstStyle/>
                    <a:p>
                      <a:r>
                        <a:rPr lang="en-GB" dirty="0" smtClean="0"/>
                        <a:t>2.</a:t>
                      </a:r>
                      <a:r>
                        <a:rPr lang="en-GB" baseline="0" dirty="0" smtClean="0"/>
                        <a:t> More federal intervention/executive action</a:t>
                      </a:r>
                      <a:endParaRPr lang="en-GB" dirty="0"/>
                    </a:p>
                  </a:txBody>
                  <a:tcPr/>
                </a:tc>
                <a:tc>
                  <a:txBody>
                    <a:bodyPr/>
                    <a:lstStyle/>
                    <a:p>
                      <a:r>
                        <a:rPr lang="en-GB" dirty="0" smtClean="0"/>
                        <a:t>Anti trust acts -44/30/Clayton</a:t>
                      </a:r>
                      <a:r>
                        <a:rPr lang="en-GB" baseline="0" dirty="0" smtClean="0"/>
                        <a:t> Act</a:t>
                      </a:r>
                    </a:p>
                    <a:p>
                      <a:r>
                        <a:rPr lang="en-GB" baseline="0" dirty="0" smtClean="0"/>
                        <a:t>National Roosevelt</a:t>
                      </a:r>
                    </a:p>
                    <a:p>
                      <a:r>
                        <a:rPr lang="en-GB" baseline="0" dirty="0" smtClean="0"/>
                        <a:t>Income Tax Taft and Wilson</a:t>
                      </a:r>
                    </a:p>
                    <a:p>
                      <a:r>
                        <a:rPr lang="en-GB" baseline="0" dirty="0" smtClean="0"/>
                        <a:t>Banking Act</a:t>
                      </a:r>
                    </a:p>
                  </a:txBody>
                  <a:tcPr/>
                </a:tc>
                <a:tc>
                  <a:txBody>
                    <a:bodyPr/>
                    <a:lstStyle/>
                    <a:p>
                      <a:r>
                        <a:rPr lang="en-GB" dirty="0" smtClean="0"/>
                        <a:t>Child labour act over ruled</a:t>
                      </a:r>
                    </a:p>
                    <a:p>
                      <a:r>
                        <a:rPr lang="en-GB" dirty="0" smtClean="0"/>
                        <a:t>Taft/Roosevelt</a:t>
                      </a:r>
                      <a:r>
                        <a:rPr lang="en-GB" baseline="0" dirty="0" smtClean="0"/>
                        <a:t> split</a:t>
                      </a:r>
                      <a:endParaRPr lang="en-GB" dirty="0"/>
                    </a:p>
                  </a:txBody>
                  <a:tcPr/>
                </a:tc>
                <a:extLst>
                  <a:ext uri="{0D108BD9-81ED-4DB2-BD59-A6C34878D82A}">
                    <a16:rowId xmlns:a16="http://schemas.microsoft.com/office/drawing/2014/main" val="10004"/>
                  </a:ext>
                </a:extLst>
              </a:tr>
              <a:tr h="274865">
                <a:tc>
                  <a:txBody>
                    <a:bodyPr/>
                    <a:lstStyle/>
                    <a:p>
                      <a:r>
                        <a:rPr lang="en-GB" dirty="0" smtClean="0"/>
                        <a:t>3. </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5"/>
                  </a:ext>
                </a:extLst>
              </a:tr>
              <a:tr h="274865">
                <a:tc gridSpan="3">
                  <a:txBody>
                    <a:bodyPr/>
                    <a:lstStyle/>
                    <a:p>
                      <a:r>
                        <a:rPr lang="en-GB" dirty="0" smtClean="0"/>
                        <a:t>Summative</a:t>
                      </a:r>
                      <a:r>
                        <a:rPr lang="en-GB" baseline="0" dirty="0" smtClean="0"/>
                        <a:t> sentence</a:t>
                      </a:r>
                      <a:endParaRPr lang="en-GB" dirty="0"/>
                    </a:p>
                  </a:txBody>
                  <a:tcPr>
                    <a:solidFill>
                      <a:srgbClr val="00B0F0"/>
                    </a:solidFill>
                  </a:tcPr>
                </a:tc>
                <a:tc hMerge="1">
                  <a:txBody>
                    <a:bodyPr/>
                    <a:lstStyle/>
                    <a:p>
                      <a:endParaRPr lang="en-GB" dirty="0"/>
                    </a:p>
                  </a:txBody>
                  <a:tcPr>
                    <a:solidFill>
                      <a:srgbClr val="00B0F0"/>
                    </a:solidFill>
                  </a:tcPr>
                </a:tc>
                <a:tc hMerge="1">
                  <a:txBody>
                    <a:bodyPr/>
                    <a:lstStyle/>
                    <a:p>
                      <a:endParaRPr lang="en-GB" dirty="0"/>
                    </a:p>
                  </a:txBody>
                  <a:tcPr>
                    <a:solidFill>
                      <a:srgbClr val="00B0F0"/>
                    </a:solidFill>
                  </a:tcPr>
                </a:tc>
                <a:extLst>
                  <a:ext uri="{0D108BD9-81ED-4DB2-BD59-A6C34878D82A}">
                    <a16:rowId xmlns:a16="http://schemas.microsoft.com/office/drawing/2014/main" val="10006"/>
                  </a:ext>
                </a:extLst>
              </a:tr>
              <a:tr h="274865">
                <a:tc gridSpan="3">
                  <a:txBody>
                    <a:bodyPr/>
                    <a:lstStyle/>
                    <a:p>
                      <a:r>
                        <a:rPr lang="en-GB" dirty="0" smtClean="0"/>
                        <a:t>Final view focus on the question – how far???</a:t>
                      </a:r>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0917505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533115" y="603904"/>
          <a:ext cx="7886700" cy="4597400"/>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20000"/>
                    </a:ext>
                  </a:extLst>
                </a:gridCol>
                <a:gridCol w="2628900">
                  <a:extLst>
                    <a:ext uri="{9D8B030D-6E8A-4147-A177-3AD203B41FA5}">
                      <a16:colId xmlns:a16="http://schemas.microsoft.com/office/drawing/2014/main" val="20001"/>
                    </a:ext>
                  </a:extLst>
                </a:gridCol>
                <a:gridCol w="2628900">
                  <a:extLst>
                    <a:ext uri="{9D8B030D-6E8A-4147-A177-3AD203B41FA5}">
                      <a16:colId xmlns:a16="http://schemas.microsoft.com/office/drawing/2014/main" val="20002"/>
                    </a:ext>
                  </a:extLst>
                </a:gridCol>
              </a:tblGrid>
              <a:tr h="370840">
                <a:tc gridSpan="3">
                  <a:txBody>
                    <a:bodyPr/>
                    <a:lstStyle/>
                    <a:p>
                      <a:r>
                        <a:rPr lang="en-GB" dirty="0" smtClean="0">
                          <a:solidFill>
                            <a:schemeClr val="tx1"/>
                          </a:solidFill>
                        </a:rPr>
                        <a:t>Topic Sentence</a:t>
                      </a:r>
                      <a:r>
                        <a:rPr lang="en-GB" baseline="0" dirty="0" smtClean="0">
                          <a:solidFill>
                            <a:schemeClr val="tx1"/>
                          </a:solidFill>
                        </a:rPr>
                        <a:t> – Theme/Broad argument for paragraph</a:t>
                      </a:r>
                      <a:endParaRPr lang="en-GB" dirty="0">
                        <a:solidFill>
                          <a:schemeClr val="tx1"/>
                        </a:solidFill>
                      </a:endParaRPr>
                    </a:p>
                  </a:txBody>
                  <a:tcPr>
                    <a:solidFill>
                      <a:srgbClr val="00B0F0"/>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0"/>
                  </a:ext>
                </a:extLst>
              </a:tr>
              <a:tr h="370840">
                <a:tc gridSpan="3">
                  <a:txBody>
                    <a:bodyPr/>
                    <a:lstStyle/>
                    <a:p>
                      <a:r>
                        <a:rPr lang="en-GB" dirty="0" smtClean="0"/>
                        <a:t>Some but not broad across all society</a:t>
                      </a:r>
                      <a:endParaRPr lang="en-GB" dirty="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370840">
                <a:tc>
                  <a:txBody>
                    <a:bodyPr/>
                    <a:lstStyle/>
                    <a:p>
                      <a:r>
                        <a:rPr lang="en-GB" dirty="0" smtClean="0"/>
                        <a:t>Big Points</a:t>
                      </a:r>
                      <a:endParaRPr lang="en-GB" dirty="0"/>
                    </a:p>
                  </a:txBody>
                  <a:tcPr>
                    <a:solidFill>
                      <a:srgbClr val="00B0F0"/>
                    </a:solidFill>
                  </a:tcPr>
                </a:tc>
                <a:tc>
                  <a:txBody>
                    <a:bodyPr/>
                    <a:lstStyle/>
                    <a:p>
                      <a:r>
                        <a:rPr lang="en-GB" dirty="0" smtClean="0"/>
                        <a:t>R+D</a:t>
                      </a:r>
                      <a:r>
                        <a:rPr lang="en-GB" baseline="0" dirty="0" smtClean="0"/>
                        <a:t> (Key Examples)</a:t>
                      </a:r>
                      <a:endParaRPr lang="en-GB" dirty="0"/>
                    </a:p>
                  </a:txBody>
                  <a:tcPr>
                    <a:solidFill>
                      <a:srgbClr val="00B0F0"/>
                    </a:solidFill>
                  </a:tcPr>
                </a:tc>
                <a:tc>
                  <a:txBody>
                    <a:bodyPr/>
                    <a:lstStyle/>
                    <a:p>
                      <a:r>
                        <a:rPr lang="en-GB" dirty="0" smtClean="0"/>
                        <a:t>Analysis</a:t>
                      </a:r>
                      <a:r>
                        <a:rPr lang="en-GB" baseline="0" dirty="0" smtClean="0"/>
                        <a:t> if appropriate (However…)</a:t>
                      </a:r>
                      <a:endParaRPr lang="en-GB" dirty="0"/>
                    </a:p>
                  </a:txBody>
                  <a:tcPr>
                    <a:solidFill>
                      <a:srgbClr val="00B0F0"/>
                    </a:solidFill>
                  </a:tcPr>
                </a:tc>
                <a:extLst>
                  <a:ext uri="{0D108BD9-81ED-4DB2-BD59-A6C34878D82A}">
                    <a16:rowId xmlns:a16="http://schemas.microsoft.com/office/drawing/2014/main" val="10002"/>
                  </a:ext>
                </a:extLst>
              </a:tr>
              <a:tr h="370840">
                <a:tc>
                  <a:txBody>
                    <a:bodyPr/>
                    <a:lstStyle/>
                    <a:p>
                      <a:r>
                        <a:rPr lang="en-GB" dirty="0" smtClean="0"/>
                        <a:t>1. Regulation</a:t>
                      </a:r>
                      <a:endParaRPr lang="en-GB" dirty="0"/>
                    </a:p>
                  </a:txBody>
                  <a:tcPr/>
                </a:tc>
                <a:tc>
                  <a:txBody>
                    <a:bodyPr/>
                    <a:lstStyle/>
                    <a:p>
                      <a:r>
                        <a:rPr lang="en-GB" dirty="0" smtClean="0"/>
                        <a:t>Anti-Trust</a:t>
                      </a:r>
                    </a:p>
                    <a:p>
                      <a:r>
                        <a:rPr lang="en-GB" dirty="0" smtClean="0"/>
                        <a:t>Food and drugs act</a:t>
                      </a:r>
                    </a:p>
                    <a:p>
                      <a:r>
                        <a:rPr lang="en-GB" dirty="0" smtClean="0"/>
                        <a:t>Hepburn Act</a:t>
                      </a:r>
                      <a:r>
                        <a:rPr lang="en-GB" baseline="0" dirty="0" smtClean="0"/>
                        <a:t>/Interstate commission</a:t>
                      </a:r>
                      <a:endParaRPr lang="en-GB" dirty="0"/>
                    </a:p>
                  </a:txBody>
                  <a:tcPr/>
                </a:tc>
                <a:tc>
                  <a:txBody>
                    <a:bodyPr/>
                    <a:lstStyle/>
                    <a:p>
                      <a:r>
                        <a:rPr lang="en-GB" dirty="0" smtClean="0"/>
                        <a:t>Still</a:t>
                      </a:r>
                      <a:r>
                        <a:rPr lang="en-GB" baseline="0" dirty="0" smtClean="0"/>
                        <a:t> robber barons</a:t>
                      </a:r>
                      <a:endParaRPr lang="en-GB" dirty="0"/>
                    </a:p>
                  </a:txBody>
                  <a:tcPr/>
                </a:tc>
                <a:extLst>
                  <a:ext uri="{0D108BD9-81ED-4DB2-BD59-A6C34878D82A}">
                    <a16:rowId xmlns:a16="http://schemas.microsoft.com/office/drawing/2014/main" val="10003"/>
                  </a:ext>
                </a:extLst>
              </a:tr>
              <a:tr h="370840">
                <a:tc>
                  <a:txBody>
                    <a:bodyPr/>
                    <a:lstStyle/>
                    <a:p>
                      <a:r>
                        <a:rPr lang="en-GB" dirty="0" smtClean="0"/>
                        <a:t>2.</a:t>
                      </a:r>
                      <a:r>
                        <a:rPr lang="en-GB" baseline="0" dirty="0" smtClean="0"/>
                        <a:t> Labour relations</a:t>
                      </a:r>
                      <a:endParaRPr lang="en-GB" dirty="0"/>
                    </a:p>
                  </a:txBody>
                  <a:tcPr/>
                </a:tc>
                <a:tc>
                  <a:txBody>
                    <a:bodyPr/>
                    <a:lstStyle/>
                    <a:p>
                      <a:r>
                        <a:rPr lang="en-GB" dirty="0" smtClean="0"/>
                        <a:t>Anthracite</a:t>
                      </a:r>
                      <a:r>
                        <a:rPr lang="en-GB" baseline="0" dirty="0" smtClean="0"/>
                        <a:t>, 8 hour day for some…</a:t>
                      </a:r>
                      <a:endParaRPr lang="en-GB" dirty="0"/>
                    </a:p>
                  </a:txBody>
                  <a:tcPr/>
                </a:tc>
                <a:tc>
                  <a:txBody>
                    <a:bodyPr/>
                    <a:lstStyle/>
                    <a:p>
                      <a:r>
                        <a:rPr lang="en-GB" dirty="0" smtClean="0"/>
                        <a:t>Ludlow</a:t>
                      </a:r>
                      <a:r>
                        <a:rPr lang="en-GB" baseline="0" dirty="0" smtClean="0"/>
                        <a:t> </a:t>
                      </a:r>
                    </a:p>
                    <a:p>
                      <a:r>
                        <a:rPr lang="en-GB" baseline="0" dirty="0" smtClean="0"/>
                        <a:t>No working day of 8 hours for all</a:t>
                      </a:r>
                      <a:endParaRPr lang="en-GB" dirty="0"/>
                    </a:p>
                  </a:txBody>
                  <a:tcPr/>
                </a:tc>
                <a:extLst>
                  <a:ext uri="{0D108BD9-81ED-4DB2-BD59-A6C34878D82A}">
                    <a16:rowId xmlns:a16="http://schemas.microsoft.com/office/drawing/2014/main" val="10004"/>
                  </a:ext>
                </a:extLst>
              </a:tr>
              <a:tr h="370840">
                <a:tc>
                  <a:txBody>
                    <a:bodyPr/>
                    <a:lstStyle/>
                    <a:p>
                      <a:r>
                        <a:rPr lang="en-GB" dirty="0" smtClean="0"/>
                        <a:t>3. Growth</a:t>
                      </a:r>
                      <a:endParaRPr lang="en-GB" dirty="0"/>
                    </a:p>
                  </a:txBody>
                  <a:tcPr/>
                </a:tc>
                <a:tc>
                  <a:txBody>
                    <a:bodyPr/>
                    <a:lstStyle/>
                    <a:p>
                      <a:r>
                        <a:rPr lang="en-GB" dirty="0" smtClean="0"/>
                        <a:t>Massive value </a:t>
                      </a:r>
                      <a:endParaRPr lang="en-GB" dirty="0"/>
                    </a:p>
                  </a:txBody>
                  <a:tcPr/>
                </a:tc>
                <a:tc>
                  <a:txBody>
                    <a:bodyPr/>
                    <a:lstStyle/>
                    <a:p>
                      <a:r>
                        <a:rPr lang="en-GB" dirty="0" smtClean="0"/>
                        <a:t>Not for farmers</a:t>
                      </a:r>
                      <a:endParaRPr lang="en-GB" dirty="0"/>
                    </a:p>
                  </a:txBody>
                  <a:tcPr/>
                </a:tc>
                <a:extLst>
                  <a:ext uri="{0D108BD9-81ED-4DB2-BD59-A6C34878D82A}">
                    <a16:rowId xmlns:a16="http://schemas.microsoft.com/office/drawing/2014/main" val="10005"/>
                  </a:ext>
                </a:extLst>
              </a:tr>
              <a:tr h="370840">
                <a:tc gridSpan="3">
                  <a:txBody>
                    <a:bodyPr/>
                    <a:lstStyle/>
                    <a:p>
                      <a:r>
                        <a:rPr lang="en-GB" dirty="0" smtClean="0"/>
                        <a:t>Summative</a:t>
                      </a:r>
                      <a:r>
                        <a:rPr lang="en-GB" baseline="0" dirty="0" smtClean="0"/>
                        <a:t> sentence</a:t>
                      </a:r>
                      <a:endParaRPr lang="en-GB" dirty="0"/>
                    </a:p>
                  </a:txBody>
                  <a:tcPr>
                    <a:solidFill>
                      <a:srgbClr val="00B0F0"/>
                    </a:solidFill>
                  </a:tcPr>
                </a:tc>
                <a:tc hMerge="1">
                  <a:txBody>
                    <a:bodyPr/>
                    <a:lstStyle/>
                    <a:p>
                      <a:endParaRPr lang="en-GB" dirty="0"/>
                    </a:p>
                  </a:txBody>
                  <a:tcPr>
                    <a:solidFill>
                      <a:srgbClr val="00B0F0"/>
                    </a:solidFill>
                  </a:tcPr>
                </a:tc>
                <a:tc hMerge="1">
                  <a:txBody>
                    <a:bodyPr/>
                    <a:lstStyle/>
                    <a:p>
                      <a:endParaRPr lang="en-GB" dirty="0"/>
                    </a:p>
                  </a:txBody>
                  <a:tcPr>
                    <a:solidFill>
                      <a:srgbClr val="00B0F0"/>
                    </a:solidFill>
                  </a:tcPr>
                </a:tc>
                <a:extLst>
                  <a:ext uri="{0D108BD9-81ED-4DB2-BD59-A6C34878D82A}">
                    <a16:rowId xmlns:a16="http://schemas.microsoft.com/office/drawing/2014/main" val="10006"/>
                  </a:ext>
                </a:extLst>
              </a:tr>
              <a:tr h="370840">
                <a:tc gridSpan="3">
                  <a:txBody>
                    <a:bodyPr/>
                    <a:lstStyle/>
                    <a:p>
                      <a:r>
                        <a:rPr lang="en-GB" dirty="0" smtClean="0"/>
                        <a:t>Final view focus on the question – how far??? Yes</a:t>
                      </a:r>
                      <a:r>
                        <a:rPr lang="en-GB" baseline="0" dirty="0" smtClean="0"/>
                        <a:t> but limitations</a:t>
                      </a:r>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5430348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p:cNvGraphicFramePr>
          <p:nvPr>
            <p:extLst/>
          </p:nvPr>
        </p:nvGraphicFramePr>
        <p:xfrm>
          <a:off x="451229" y="590256"/>
          <a:ext cx="7886700" cy="4871720"/>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20000"/>
                    </a:ext>
                  </a:extLst>
                </a:gridCol>
                <a:gridCol w="2628900">
                  <a:extLst>
                    <a:ext uri="{9D8B030D-6E8A-4147-A177-3AD203B41FA5}">
                      <a16:colId xmlns:a16="http://schemas.microsoft.com/office/drawing/2014/main" val="20001"/>
                    </a:ext>
                  </a:extLst>
                </a:gridCol>
                <a:gridCol w="2628900">
                  <a:extLst>
                    <a:ext uri="{9D8B030D-6E8A-4147-A177-3AD203B41FA5}">
                      <a16:colId xmlns:a16="http://schemas.microsoft.com/office/drawing/2014/main" val="20002"/>
                    </a:ext>
                  </a:extLst>
                </a:gridCol>
              </a:tblGrid>
              <a:tr h="370840">
                <a:tc gridSpan="3">
                  <a:txBody>
                    <a:bodyPr/>
                    <a:lstStyle/>
                    <a:p>
                      <a:r>
                        <a:rPr lang="en-GB" dirty="0" smtClean="0">
                          <a:solidFill>
                            <a:schemeClr val="tx1"/>
                          </a:solidFill>
                        </a:rPr>
                        <a:t>Topic Sentence</a:t>
                      </a:r>
                      <a:r>
                        <a:rPr lang="en-GB" baseline="0" dirty="0" smtClean="0">
                          <a:solidFill>
                            <a:schemeClr val="tx1"/>
                          </a:solidFill>
                        </a:rPr>
                        <a:t> – Theme/Broad argument for paragraph</a:t>
                      </a:r>
                      <a:endParaRPr lang="en-GB" dirty="0">
                        <a:solidFill>
                          <a:schemeClr val="tx1"/>
                        </a:solidFill>
                      </a:endParaRPr>
                    </a:p>
                  </a:txBody>
                  <a:tcPr>
                    <a:solidFill>
                      <a:srgbClr val="00B0F0"/>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0"/>
                  </a:ext>
                </a:extLst>
              </a:tr>
              <a:tr h="370840">
                <a:tc gridSpan="3">
                  <a:txBody>
                    <a:bodyPr/>
                    <a:lstStyle/>
                    <a:p>
                      <a:r>
                        <a:rPr lang="en-GB" dirty="0" smtClean="0"/>
                        <a:t>Not enough</a:t>
                      </a:r>
                      <a:endParaRPr lang="en-GB" dirty="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370840">
                <a:tc>
                  <a:txBody>
                    <a:bodyPr/>
                    <a:lstStyle/>
                    <a:p>
                      <a:r>
                        <a:rPr lang="en-GB" dirty="0" smtClean="0"/>
                        <a:t>Big Points</a:t>
                      </a:r>
                      <a:endParaRPr lang="en-GB" dirty="0"/>
                    </a:p>
                  </a:txBody>
                  <a:tcPr>
                    <a:solidFill>
                      <a:srgbClr val="00B0F0"/>
                    </a:solidFill>
                  </a:tcPr>
                </a:tc>
                <a:tc>
                  <a:txBody>
                    <a:bodyPr/>
                    <a:lstStyle/>
                    <a:p>
                      <a:r>
                        <a:rPr lang="en-GB" dirty="0" smtClean="0"/>
                        <a:t>R+D</a:t>
                      </a:r>
                      <a:r>
                        <a:rPr lang="en-GB" baseline="0" dirty="0" smtClean="0"/>
                        <a:t> (Key Examples)</a:t>
                      </a:r>
                      <a:endParaRPr lang="en-GB" dirty="0"/>
                    </a:p>
                  </a:txBody>
                  <a:tcPr>
                    <a:solidFill>
                      <a:srgbClr val="00B0F0"/>
                    </a:solidFill>
                  </a:tcPr>
                </a:tc>
                <a:tc>
                  <a:txBody>
                    <a:bodyPr/>
                    <a:lstStyle/>
                    <a:p>
                      <a:r>
                        <a:rPr lang="en-GB" dirty="0" smtClean="0"/>
                        <a:t>Analysis</a:t>
                      </a:r>
                      <a:r>
                        <a:rPr lang="en-GB" baseline="0" dirty="0" smtClean="0"/>
                        <a:t> if appropriate (However…)</a:t>
                      </a:r>
                      <a:endParaRPr lang="en-GB" dirty="0"/>
                    </a:p>
                  </a:txBody>
                  <a:tcPr>
                    <a:solidFill>
                      <a:srgbClr val="00B0F0"/>
                    </a:solidFill>
                  </a:tcPr>
                </a:tc>
                <a:extLst>
                  <a:ext uri="{0D108BD9-81ED-4DB2-BD59-A6C34878D82A}">
                    <a16:rowId xmlns:a16="http://schemas.microsoft.com/office/drawing/2014/main" val="10002"/>
                  </a:ext>
                </a:extLst>
              </a:tr>
              <a:tr h="370840">
                <a:tc>
                  <a:txBody>
                    <a:bodyPr/>
                    <a:lstStyle/>
                    <a:p>
                      <a:r>
                        <a:rPr lang="en-GB" dirty="0" smtClean="0"/>
                        <a:t>1. Partly for workers</a:t>
                      </a:r>
                      <a:endParaRPr lang="en-GB" dirty="0"/>
                    </a:p>
                  </a:txBody>
                  <a:tcPr/>
                </a:tc>
                <a:tc>
                  <a:txBody>
                    <a:bodyPr/>
                    <a:lstStyle/>
                    <a:p>
                      <a:r>
                        <a:rPr lang="en-GB" dirty="0" smtClean="0"/>
                        <a:t>8 hours days,</a:t>
                      </a:r>
                      <a:r>
                        <a:rPr lang="en-GB" baseline="0" dirty="0" smtClean="0"/>
                        <a:t> </a:t>
                      </a:r>
                      <a:r>
                        <a:rPr lang="en-GB" baseline="0" dirty="0" err="1" smtClean="0"/>
                        <a:t>workmans</a:t>
                      </a:r>
                      <a:r>
                        <a:rPr lang="en-GB" baseline="0" dirty="0" smtClean="0"/>
                        <a:t> compensation act</a:t>
                      </a:r>
                      <a:endParaRPr lang="en-GB" dirty="0"/>
                    </a:p>
                  </a:txBody>
                  <a:tcPr/>
                </a:tc>
                <a:tc>
                  <a:txBody>
                    <a:bodyPr/>
                    <a:lstStyle/>
                    <a:p>
                      <a:r>
                        <a:rPr lang="en-GB" dirty="0" smtClean="0"/>
                        <a:t>WC Act not for all</a:t>
                      </a:r>
                      <a:endParaRPr lang="en-GB" dirty="0"/>
                    </a:p>
                  </a:txBody>
                  <a:tcPr/>
                </a:tc>
                <a:extLst>
                  <a:ext uri="{0D108BD9-81ED-4DB2-BD59-A6C34878D82A}">
                    <a16:rowId xmlns:a16="http://schemas.microsoft.com/office/drawing/2014/main" val="10003"/>
                  </a:ext>
                </a:extLst>
              </a:tr>
              <a:tr h="370840">
                <a:tc>
                  <a:txBody>
                    <a:bodyPr/>
                    <a:lstStyle/>
                    <a:p>
                      <a:r>
                        <a:rPr lang="en-GB" dirty="0" smtClean="0"/>
                        <a:t>2.</a:t>
                      </a:r>
                      <a:r>
                        <a:rPr lang="en-GB" baseline="0" dirty="0" smtClean="0"/>
                        <a:t> Minorities </a:t>
                      </a:r>
                      <a:endParaRPr lang="en-GB" dirty="0"/>
                    </a:p>
                  </a:txBody>
                  <a:tcPr/>
                </a:tc>
                <a:tc>
                  <a:txBody>
                    <a:bodyPr/>
                    <a:lstStyle/>
                    <a:p>
                      <a:r>
                        <a:rPr lang="en-GB" dirty="0" smtClean="0"/>
                        <a:t>AA</a:t>
                      </a:r>
                      <a:endParaRPr lang="en-GB" dirty="0"/>
                    </a:p>
                  </a:txBody>
                  <a:tcPr/>
                </a:tc>
                <a:tc>
                  <a:txBody>
                    <a:bodyPr/>
                    <a:lstStyle/>
                    <a:p>
                      <a:r>
                        <a:rPr lang="en-GB" dirty="0" smtClean="0"/>
                        <a:t>WEV Dubois/Booker T. Washington</a:t>
                      </a:r>
                    </a:p>
                    <a:p>
                      <a:r>
                        <a:rPr lang="en-GB" dirty="0" smtClean="0"/>
                        <a:t>Wilson</a:t>
                      </a:r>
                      <a:r>
                        <a:rPr lang="en-GB" baseline="0" dirty="0" smtClean="0"/>
                        <a:t> promised support to NAACP but then failed to support lynching legislation!</a:t>
                      </a:r>
                      <a:endParaRPr lang="en-GB" dirty="0"/>
                    </a:p>
                  </a:txBody>
                  <a:tcPr/>
                </a:tc>
                <a:extLst>
                  <a:ext uri="{0D108BD9-81ED-4DB2-BD59-A6C34878D82A}">
                    <a16:rowId xmlns:a16="http://schemas.microsoft.com/office/drawing/2014/main" val="10004"/>
                  </a:ext>
                </a:extLst>
              </a:tr>
              <a:tr h="370840">
                <a:tc>
                  <a:txBody>
                    <a:bodyPr/>
                    <a:lstStyle/>
                    <a:p>
                      <a:r>
                        <a:rPr lang="en-GB" dirty="0" smtClean="0"/>
                        <a:t>3. Immigrants</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5"/>
                  </a:ext>
                </a:extLst>
              </a:tr>
              <a:tr h="370840">
                <a:tc gridSpan="3">
                  <a:txBody>
                    <a:bodyPr/>
                    <a:lstStyle/>
                    <a:p>
                      <a:r>
                        <a:rPr lang="en-GB" dirty="0" smtClean="0"/>
                        <a:t>Summative</a:t>
                      </a:r>
                      <a:r>
                        <a:rPr lang="en-GB" baseline="0" dirty="0" smtClean="0"/>
                        <a:t> sentence</a:t>
                      </a:r>
                      <a:endParaRPr lang="en-GB" dirty="0"/>
                    </a:p>
                  </a:txBody>
                  <a:tcPr>
                    <a:solidFill>
                      <a:srgbClr val="00B0F0"/>
                    </a:solidFill>
                  </a:tcPr>
                </a:tc>
                <a:tc hMerge="1">
                  <a:txBody>
                    <a:bodyPr/>
                    <a:lstStyle/>
                    <a:p>
                      <a:endParaRPr lang="en-GB" dirty="0"/>
                    </a:p>
                  </a:txBody>
                  <a:tcPr>
                    <a:solidFill>
                      <a:srgbClr val="00B0F0"/>
                    </a:solidFill>
                  </a:tcPr>
                </a:tc>
                <a:tc hMerge="1">
                  <a:txBody>
                    <a:bodyPr/>
                    <a:lstStyle/>
                    <a:p>
                      <a:endParaRPr lang="en-GB" dirty="0"/>
                    </a:p>
                  </a:txBody>
                  <a:tcPr>
                    <a:solidFill>
                      <a:srgbClr val="00B0F0"/>
                    </a:solidFill>
                  </a:tcPr>
                </a:tc>
                <a:extLst>
                  <a:ext uri="{0D108BD9-81ED-4DB2-BD59-A6C34878D82A}">
                    <a16:rowId xmlns:a16="http://schemas.microsoft.com/office/drawing/2014/main" val="10006"/>
                  </a:ext>
                </a:extLst>
              </a:tr>
              <a:tr h="370840">
                <a:tc gridSpan="3">
                  <a:txBody>
                    <a:bodyPr/>
                    <a:lstStyle/>
                    <a:p>
                      <a:r>
                        <a:rPr lang="en-GB" dirty="0" smtClean="0"/>
                        <a:t>Final view focus on the question – how far??? No enough</a:t>
                      </a:r>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4556538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17501"/>
            <a:ext cx="7886700" cy="1325563"/>
          </a:xfrm>
        </p:spPr>
        <p:txBody>
          <a:bodyPr/>
          <a:lstStyle/>
          <a:p>
            <a:r>
              <a:rPr lang="en-GB" dirty="0" smtClean="0"/>
              <a:t>Model Paragraph</a:t>
            </a:r>
            <a:endParaRPr lang="en-GB" dirty="0"/>
          </a:p>
        </p:txBody>
      </p:sp>
      <p:sp>
        <p:nvSpPr>
          <p:cNvPr id="3" name="Content Placeholder 2"/>
          <p:cNvSpPr>
            <a:spLocks noGrp="1"/>
          </p:cNvSpPr>
          <p:nvPr>
            <p:ph idx="1"/>
          </p:nvPr>
        </p:nvSpPr>
        <p:spPr>
          <a:xfrm>
            <a:off x="628650" y="1455313"/>
            <a:ext cx="7886700" cy="4721650"/>
          </a:xfrm>
        </p:spPr>
        <p:txBody>
          <a:bodyPr>
            <a:normAutofit fontScale="92500" lnSpcReduction="10000"/>
          </a:bodyPr>
          <a:lstStyle/>
          <a:p>
            <a:pPr marL="0" indent="0">
              <a:buNone/>
            </a:pPr>
            <a:r>
              <a:rPr lang="en-GB" sz="1800" dirty="0" smtClean="0">
                <a:solidFill>
                  <a:srgbClr val="92D050"/>
                </a:solidFill>
              </a:rPr>
              <a:t>I would agree with the statement that progressive era did mark a fundamental change in </a:t>
            </a:r>
            <a:r>
              <a:rPr lang="en-GB" sz="1800" dirty="0" smtClean="0">
                <a:solidFill>
                  <a:srgbClr val="FF0000"/>
                </a:solidFill>
              </a:rPr>
              <a:t>politics</a:t>
            </a:r>
            <a:r>
              <a:rPr lang="en-GB" sz="1800" dirty="0" smtClean="0">
                <a:solidFill>
                  <a:srgbClr val="92D050"/>
                </a:solidFill>
              </a:rPr>
              <a:t>. </a:t>
            </a:r>
            <a:r>
              <a:rPr lang="en-GB" sz="1800" dirty="0" smtClean="0">
                <a:solidFill>
                  <a:schemeClr val="accent2"/>
                </a:solidFill>
              </a:rPr>
              <a:t>This is because the government had been mainly laissez-faire up until about 1900 allowing big businesses and rich individuals, such as robber barons like Rockefeller, to control political parties through donations and corruption. Roosevelt, Taft and Wilson were all much more progressive as they used the power of the federal government to intervene </a:t>
            </a:r>
            <a:r>
              <a:rPr lang="en-GB" sz="1800" dirty="0" smtClean="0"/>
              <a:t>more in the way the country was run. For example they used the Sherman Anti-Trust Act of 1890 to tackle unfair practices such as monopolies and price fixing. In the Northern Securities prosecution brought by Roosevelt the likes of J P Morgan and Rockefeller were forced to dissolve this company that unfairly controlled many railroads. This led to 44 more successful prosecutions by him and another 80 under Taft. Furthermore… Clayton Act</a:t>
            </a:r>
          </a:p>
          <a:p>
            <a:pPr marL="0" indent="0">
              <a:buNone/>
            </a:pPr>
            <a:endParaRPr lang="en-GB" sz="1800" dirty="0"/>
          </a:p>
          <a:p>
            <a:pPr marL="0" indent="0">
              <a:buNone/>
            </a:pPr>
            <a:r>
              <a:rPr lang="en-GB" sz="1800" dirty="0" smtClean="0"/>
              <a:t>However… </a:t>
            </a:r>
          </a:p>
          <a:p>
            <a:pPr marL="0" indent="0">
              <a:buNone/>
            </a:pPr>
            <a:endParaRPr lang="en-GB" sz="1800" dirty="0"/>
          </a:p>
          <a:p>
            <a:pPr marL="0" indent="0">
              <a:buNone/>
            </a:pPr>
            <a:r>
              <a:rPr lang="en-GB" sz="1800" smtClean="0"/>
              <a:t>Second point…</a:t>
            </a:r>
            <a:endParaRPr lang="en-GB" sz="1800" dirty="0" smtClean="0"/>
          </a:p>
          <a:p>
            <a:pPr marL="0" indent="0">
              <a:buNone/>
            </a:pPr>
            <a:endParaRPr lang="en-GB" sz="1800" dirty="0"/>
          </a:p>
          <a:p>
            <a:pPr marL="0" indent="0">
              <a:buNone/>
            </a:pPr>
            <a:endParaRPr lang="en-GB" sz="1800" dirty="0" smtClean="0"/>
          </a:p>
          <a:p>
            <a:pPr marL="0" indent="0">
              <a:buNone/>
            </a:pPr>
            <a:r>
              <a:rPr lang="en-GB" sz="1800" dirty="0" smtClean="0"/>
              <a:t>Overall politically fundamental change took place but it did not resolve all issues. </a:t>
            </a:r>
          </a:p>
        </p:txBody>
      </p:sp>
    </p:spTree>
    <p:extLst>
      <p:ext uri="{BB962C8B-B14F-4D97-AF65-F5344CB8AC3E}">
        <p14:creationId xmlns:p14="http://schemas.microsoft.com/office/powerpoint/2010/main" val="22624277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5416"/>
            <a:ext cx="8229600" cy="1143000"/>
          </a:xfrm>
        </p:spPr>
        <p:txBody>
          <a:bodyPr>
            <a:normAutofit/>
          </a:bodyPr>
          <a:lstStyle/>
          <a:p>
            <a:pPr algn="l"/>
            <a:r>
              <a:rPr lang="en-GB" sz="2400" dirty="0" smtClean="0"/>
              <a:t>Politically</a:t>
            </a:r>
            <a:endParaRPr lang="en-GB" sz="2400" dirty="0"/>
          </a:p>
        </p:txBody>
      </p:sp>
      <p:graphicFrame>
        <p:nvGraphicFramePr>
          <p:cNvPr id="4" name="Table 3"/>
          <p:cNvGraphicFramePr>
            <a:graphicFrameLocks noGrp="1"/>
          </p:cNvGraphicFramePr>
          <p:nvPr>
            <p:extLst>
              <p:ext uri="{D42A27DB-BD31-4B8C-83A1-F6EECF244321}">
                <p14:modId xmlns:p14="http://schemas.microsoft.com/office/powerpoint/2010/main" val="1983619639"/>
              </p:ext>
            </p:extLst>
          </p:nvPr>
        </p:nvGraphicFramePr>
        <p:xfrm>
          <a:off x="0" y="384760"/>
          <a:ext cx="9132524" cy="6644640"/>
        </p:xfrm>
        <a:graphic>
          <a:graphicData uri="http://schemas.openxmlformats.org/drawingml/2006/table">
            <a:tbl>
              <a:tblPr firstRow="1" bandRow="1">
                <a:tableStyleId>{5C22544A-7EE6-4342-B048-85BDC9FD1C3A}</a:tableStyleId>
              </a:tblPr>
              <a:tblGrid>
                <a:gridCol w="5148064">
                  <a:extLst>
                    <a:ext uri="{9D8B030D-6E8A-4147-A177-3AD203B41FA5}">
                      <a16:colId xmlns:a16="http://schemas.microsoft.com/office/drawing/2014/main" val="20000"/>
                    </a:ext>
                  </a:extLst>
                </a:gridCol>
                <a:gridCol w="3984460">
                  <a:extLst>
                    <a:ext uri="{9D8B030D-6E8A-4147-A177-3AD203B41FA5}">
                      <a16:colId xmlns:a16="http://schemas.microsoft.com/office/drawing/2014/main" val="20001"/>
                    </a:ext>
                  </a:extLst>
                </a:gridCol>
              </a:tblGrid>
              <a:tr h="216024">
                <a:tc>
                  <a:txBody>
                    <a:bodyPr/>
                    <a:lstStyle/>
                    <a:p>
                      <a:r>
                        <a:rPr lang="en-GB" dirty="0" smtClean="0"/>
                        <a:t>Yes/Agreement</a:t>
                      </a:r>
                      <a:endParaRPr lang="en-GB" dirty="0"/>
                    </a:p>
                  </a:txBody>
                  <a:tcPr/>
                </a:tc>
                <a:tc>
                  <a:txBody>
                    <a:bodyPr/>
                    <a:lstStyle/>
                    <a:p>
                      <a:r>
                        <a:rPr lang="en-GB" dirty="0" smtClean="0"/>
                        <a:t>No/Disagreement</a:t>
                      </a:r>
                      <a:endParaRPr lang="en-GB" dirty="0"/>
                    </a:p>
                  </a:txBody>
                  <a:tcPr/>
                </a:tc>
                <a:extLst>
                  <a:ext uri="{0D108BD9-81ED-4DB2-BD59-A6C34878D82A}">
                    <a16:rowId xmlns:a16="http://schemas.microsoft.com/office/drawing/2014/main" val="10000"/>
                  </a:ext>
                </a:extLst>
              </a:tr>
              <a:tr h="1483360">
                <a:tc>
                  <a:txBody>
                    <a:bodyPr/>
                    <a:lstStyle/>
                    <a:p>
                      <a:pPr marL="285750" indent="-285750">
                        <a:buFont typeface="Arial" panose="020B0604020202020204" pitchFamily="34" charset="0"/>
                        <a:buChar char="•"/>
                      </a:pPr>
                      <a:r>
                        <a:rPr lang="en-GB" sz="1400" dirty="0" smtClean="0"/>
                        <a:t>Republican Hegemony since 1865.</a:t>
                      </a:r>
                      <a:endParaRPr lang="en-GB" sz="1400" baseline="0" dirty="0" smtClean="0"/>
                    </a:p>
                    <a:p>
                      <a:pPr marL="285750" indent="-285750">
                        <a:buFont typeface="Arial" panose="020B0604020202020204" pitchFamily="34" charset="0"/>
                        <a:buChar char="•"/>
                      </a:pPr>
                      <a:r>
                        <a:rPr lang="en-GB" sz="1400" baseline="0" dirty="0" smtClean="0"/>
                        <a:t>Most Presidential ca</a:t>
                      </a:r>
                      <a:r>
                        <a:rPr lang="en-GB" sz="1400" dirty="0" smtClean="0"/>
                        <a:t>ndidates were moderate.</a:t>
                      </a:r>
                      <a:r>
                        <a:rPr lang="en-GB" sz="1400" baseline="0" dirty="0" smtClean="0"/>
                        <a:t> </a:t>
                      </a:r>
                    </a:p>
                    <a:p>
                      <a:pPr marL="285750" indent="-285750">
                        <a:buFont typeface="Arial" panose="020B0604020202020204" pitchFamily="34" charset="0"/>
                        <a:buChar char="•"/>
                      </a:pPr>
                      <a:r>
                        <a:rPr lang="en-GB" sz="1400" baseline="0" dirty="0" smtClean="0"/>
                        <a:t>T</a:t>
                      </a:r>
                      <a:r>
                        <a:rPr lang="en-GB" sz="1400" dirty="0" smtClean="0"/>
                        <a:t>he Solid South and influence</a:t>
                      </a:r>
                      <a:r>
                        <a:rPr lang="en-GB" sz="1400" baseline="0" dirty="0" smtClean="0"/>
                        <a:t> of Democratic Redeemers limited Reconstruction in 1870s i.e. Amnesty Act allowed Southern Civil War leaders to resume office, 1870 CR Bill took five years to pass, Segregation grew etc</a:t>
                      </a:r>
                      <a:r>
                        <a:rPr lang="en-GB" sz="1400" dirty="0" smtClean="0"/>
                        <a:t>.</a:t>
                      </a:r>
                      <a:r>
                        <a:rPr lang="en-GB" sz="1400" baseline="0" dirty="0" smtClean="0"/>
                        <a:t> </a:t>
                      </a:r>
                    </a:p>
                    <a:p>
                      <a:pPr marL="285750" indent="-285750">
                        <a:buFont typeface="Arial" panose="020B0604020202020204" pitchFamily="34" charset="0"/>
                        <a:buChar char="•"/>
                      </a:pPr>
                      <a:r>
                        <a:rPr lang="en-GB" sz="1400" baseline="0" dirty="0" smtClean="0"/>
                        <a:t>Hayes Compromise 1877 allowed radical Reconstruction to end with the removal of the army from the South. </a:t>
                      </a:r>
                    </a:p>
                    <a:p>
                      <a:pPr marL="285750" indent="-285750">
                        <a:buFont typeface="Arial" panose="020B0604020202020204" pitchFamily="34" charset="0"/>
                        <a:buChar char="•"/>
                      </a:pPr>
                      <a:r>
                        <a:rPr lang="en-GB" sz="1400" baseline="0" dirty="0" smtClean="0"/>
                        <a:t>O</a:t>
                      </a:r>
                      <a:r>
                        <a:rPr lang="en-GB" sz="1400" dirty="0" smtClean="0"/>
                        <a:t>nly 5 swing states out  35 (California,</a:t>
                      </a:r>
                      <a:r>
                        <a:rPr lang="en-GB" sz="1400" baseline="0" dirty="0" smtClean="0"/>
                        <a:t> Indiana, </a:t>
                      </a:r>
                      <a:r>
                        <a:rPr lang="en-GB" sz="1400" baseline="0" dirty="0" err="1" smtClean="0"/>
                        <a:t>Ceonnecticut</a:t>
                      </a:r>
                      <a:r>
                        <a:rPr lang="en-GB" sz="1400" baseline="0" dirty="0" smtClean="0"/>
                        <a:t>, New </a:t>
                      </a:r>
                      <a:r>
                        <a:rPr lang="en-GB" sz="1400" baseline="0" dirty="0" err="1" smtClean="0"/>
                        <a:t>york</a:t>
                      </a:r>
                      <a:r>
                        <a:rPr lang="en-GB" sz="1400" baseline="0" dirty="0" smtClean="0"/>
                        <a:t> and Nevada). 14 safe Democratic states v 16 Republican. </a:t>
                      </a:r>
                      <a:endParaRPr lang="en-GB" sz="1400" dirty="0"/>
                    </a:p>
                    <a:p>
                      <a:pPr marL="285750" indent="-285750">
                        <a:buFont typeface="Arial" panose="020B0604020202020204" pitchFamily="34" charset="0"/>
                        <a:buChar char="•"/>
                      </a:pPr>
                      <a:r>
                        <a:rPr lang="en-GB" sz="1400" dirty="0" smtClean="0"/>
                        <a:t>Spoils system meant powerful</a:t>
                      </a:r>
                      <a:r>
                        <a:rPr lang="en-GB" sz="1400" baseline="0" dirty="0" smtClean="0"/>
                        <a:t> parties/organisations could exchange patronage for support which limited challenge i.e. Big Business support of Republican </a:t>
                      </a:r>
                      <a:r>
                        <a:rPr lang="en-GB" sz="1400" baseline="0" dirty="0" err="1" smtClean="0"/>
                        <a:t>candiidates</a:t>
                      </a:r>
                      <a:r>
                        <a:rPr lang="en-GB" sz="1400" baseline="0" dirty="0" smtClean="0"/>
                        <a:t>, The Republican ‘Stalwart ‘opposition led by Roscoe Conkling to the Republican President Hayes’  attempts to reform the Spoils system i.e. such as banning Federal employees from making political Contributions. </a:t>
                      </a:r>
                    </a:p>
                    <a:p>
                      <a:pPr marL="285750" indent="-285750">
                        <a:buFont typeface="Arial" panose="020B0604020202020204" pitchFamily="34" charset="0"/>
                        <a:buChar char="•"/>
                      </a:pPr>
                      <a:r>
                        <a:rPr lang="en-GB" sz="1400" baseline="0" dirty="0" smtClean="0"/>
                        <a:t>Political Corruption i.e. </a:t>
                      </a:r>
                      <a:r>
                        <a:rPr lang="en-GB" sz="1400" baseline="0" dirty="0" err="1" smtClean="0"/>
                        <a:t>Tamany</a:t>
                      </a:r>
                      <a:r>
                        <a:rPr lang="en-GB" sz="1400" baseline="0" dirty="0" smtClean="0"/>
                        <a:t> Hall ($3 million plasterer contract), the Tweed Ring and the New York Customs House and Roscoe Conkling. </a:t>
                      </a:r>
                    </a:p>
                    <a:p>
                      <a:pPr marL="285750" indent="-285750">
                        <a:buFont typeface="Arial" panose="020B0604020202020204" pitchFamily="34" charset="0"/>
                        <a:buChar char="•"/>
                      </a:pPr>
                      <a:r>
                        <a:rPr lang="en-GB" sz="1400" baseline="0" dirty="0" smtClean="0"/>
                        <a:t>Limited social/economic intervention – business largely unregulated due to laissez-faire/corruption, allowed growth of nativism (particularly against Chinese i.e. Arthur and 1882 Exclusion Act), no support of labour i.e. Hayes and the 1877 Railroad Strike, Cleveland vetoed Veterans Pension Bills and the Texas Seed Bill. Because he wanted to reduce the  role of Federal Government. </a:t>
                      </a:r>
                    </a:p>
                    <a:p>
                      <a:pPr marL="285750" indent="-285750">
                        <a:buFont typeface="Arial" panose="020B0604020202020204" pitchFamily="34" charset="0"/>
                        <a:buChar char="•"/>
                      </a:pPr>
                      <a:endParaRPr lang="en-GB" sz="1400" dirty="0"/>
                    </a:p>
                  </a:txBody>
                  <a:tcPr/>
                </a:tc>
                <a:tc>
                  <a:txBody>
                    <a:bodyPr/>
                    <a:lstStyle/>
                    <a:p>
                      <a:pPr marL="285750" indent="-285750">
                        <a:buFont typeface="Arial" panose="020B0604020202020204" pitchFamily="34" charset="0"/>
                        <a:buChar char="•"/>
                      </a:pPr>
                      <a:r>
                        <a:rPr lang="en-GB" sz="1600" dirty="0" smtClean="0"/>
                        <a:t>78% voter turnout. </a:t>
                      </a:r>
                    </a:p>
                    <a:p>
                      <a:pPr marL="285750" indent="-285750">
                        <a:buFont typeface="Arial" panose="020B0604020202020204" pitchFamily="34" charset="0"/>
                        <a:buChar char="•"/>
                      </a:pPr>
                      <a:r>
                        <a:rPr lang="en-GB" sz="1600" dirty="0" smtClean="0"/>
                        <a:t>Elections were very close i.e. Garfield won by just 10,000 </a:t>
                      </a:r>
                      <a:r>
                        <a:rPr lang="en-GB" sz="1600" baseline="0" dirty="0" smtClean="0"/>
                        <a:t> votes!</a:t>
                      </a:r>
                    </a:p>
                    <a:p>
                      <a:pPr marL="285750" indent="-285750">
                        <a:buFont typeface="Arial" panose="020B0604020202020204" pitchFamily="34" charset="0"/>
                        <a:buChar char="•"/>
                      </a:pPr>
                      <a:r>
                        <a:rPr lang="en-GB" sz="1600" baseline="0" dirty="0" smtClean="0"/>
                        <a:t>The </a:t>
                      </a:r>
                      <a:r>
                        <a:rPr lang="en-GB" sz="1600" baseline="0" dirty="0" err="1" smtClean="0"/>
                        <a:t>Mugwumps</a:t>
                      </a:r>
                      <a:r>
                        <a:rPr lang="en-GB" sz="1600" baseline="0" dirty="0" smtClean="0"/>
                        <a:t> – a group of Republicans  lent support the </a:t>
                      </a:r>
                      <a:r>
                        <a:rPr lang="en-GB" sz="1600" baseline="0" dirty="0" err="1" smtClean="0"/>
                        <a:t>deomcrat</a:t>
                      </a:r>
                      <a:r>
                        <a:rPr lang="en-GB" sz="1600" baseline="0" dirty="0" smtClean="0"/>
                        <a:t> Cleveland</a:t>
                      </a:r>
                    </a:p>
                    <a:p>
                      <a:pPr marL="285750" indent="-285750">
                        <a:buFont typeface="Arial" panose="020B0604020202020204" pitchFamily="34" charset="0"/>
                        <a:buChar char="•"/>
                      </a:pPr>
                      <a:r>
                        <a:rPr lang="en-GB" sz="1600" baseline="0" dirty="0" smtClean="0"/>
                        <a:t>All presents did something to reduce patronage and corruption – Hayes appointed Carl Schurz to reduce role Patronage and Spoils System in fed. Gov., Garfield eventually beat Conkling’s control over the New York Customs House and reformed it as well as the Post Office ‘fake’ Star Routes, Arthur passed the Pendleton Act 1883 introducing meritocracy to the fed. Gov. which effectively began to end the Spoils System, even the conservative Democrat Cleveland supported meritocratic appointments and reduced size of bloated Federal departments</a:t>
                      </a:r>
                    </a:p>
                    <a:p>
                      <a:pPr marL="285750" indent="-285750">
                        <a:buFont typeface="Arial" panose="020B0604020202020204" pitchFamily="34" charset="0"/>
                        <a:buChar char="•"/>
                      </a:pPr>
                      <a:r>
                        <a:rPr lang="en-GB" sz="1600" baseline="0" dirty="0" smtClean="0"/>
                        <a:t>Arguably what happened in this period led to a later period of more  Progressive Presidents. </a:t>
                      </a:r>
                    </a:p>
                    <a:p>
                      <a:pPr marL="285750" indent="-285750">
                        <a:buFont typeface="Arial" panose="020B0604020202020204" pitchFamily="34" charset="0"/>
                        <a:buChar char="•"/>
                      </a:pPr>
                      <a:r>
                        <a:rPr lang="en-GB" sz="1600" baseline="0" dirty="0" smtClean="0"/>
                        <a:t>Arguably the lack of Federal intervention allowed period of economic growth</a:t>
                      </a:r>
                      <a:endParaRPr lang="en-GB" sz="16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0960524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Economically? </a:t>
            </a:r>
            <a:endParaRPr lang="en-GB" dirty="0"/>
          </a:p>
        </p:txBody>
      </p:sp>
      <p:sp>
        <p:nvSpPr>
          <p:cNvPr id="3" name="Content Placeholder 2"/>
          <p:cNvSpPr>
            <a:spLocks noGrp="1"/>
          </p:cNvSpPr>
          <p:nvPr>
            <p:ph idx="1"/>
          </p:nvPr>
        </p:nvSpPr>
        <p:spPr/>
        <p:txBody>
          <a:bodyPr/>
          <a:lstStyle/>
          <a:p>
            <a:r>
              <a:rPr lang="en-GB" dirty="0" smtClean="0"/>
              <a:t>Yes - Robber Barons, Cartels and Corporations i.e. </a:t>
            </a:r>
          </a:p>
          <a:p>
            <a:r>
              <a:rPr lang="en-GB" dirty="0" smtClean="0"/>
              <a:t>Yes – Republican support of protectionism and high tariffs i.e. </a:t>
            </a:r>
          </a:p>
          <a:p>
            <a:r>
              <a:rPr lang="en-GB" dirty="0" smtClean="0"/>
              <a:t>Yes - Treatment of </a:t>
            </a:r>
            <a:r>
              <a:rPr lang="en-GB" dirty="0" err="1"/>
              <a:t>L</a:t>
            </a:r>
            <a:r>
              <a:rPr lang="en-GB" dirty="0" err="1" smtClean="0"/>
              <a:t>abor</a:t>
            </a:r>
            <a:r>
              <a:rPr lang="en-GB" dirty="0" smtClean="0"/>
              <a:t> unions i.e. </a:t>
            </a:r>
          </a:p>
          <a:p>
            <a:r>
              <a:rPr lang="en-GB" dirty="0" smtClean="0"/>
              <a:t>Yes - farmers issues i.e. </a:t>
            </a:r>
          </a:p>
          <a:p>
            <a:r>
              <a:rPr lang="en-GB" dirty="0" smtClean="0"/>
              <a:t>No - Growth and Technological Progress which laid foundations for future. </a:t>
            </a:r>
          </a:p>
          <a:p>
            <a:endParaRPr lang="en-GB" dirty="0" smtClean="0"/>
          </a:p>
          <a:p>
            <a:endParaRPr lang="en-GB" dirty="0"/>
          </a:p>
        </p:txBody>
      </p:sp>
    </p:spTree>
    <p:extLst>
      <p:ext uri="{BB962C8B-B14F-4D97-AF65-F5344CB8AC3E}">
        <p14:creationId xmlns:p14="http://schemas.microsoft.com/office/powerpoint/2010/main" val="4055847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Socially? </a:t>
            </a:r>
            <a:endParaRPr lang="en-GB" dirty="0"/>
          </a:p>
        </p:txBody>
      </p:sp>
      <p:sp>
        <p:nvSpPr>
          <p:cNvPr id="3" name="Content Placeholder 2"/>
          <p:cNvSpPr>
            <a:spLocks noGrp="1"/>
          </p:cNvSpPr>
          <p:nvPr>
            <p:ph idx="1"/>
          </p:nvPr>
        </p:nvSpPr>
        <p:spPr/>
        <p:txBody>
          <a:bodyPr/>
          <a:lstStyle/>
          <a:p>
            <a:pPr marL="0" indent="0">
              <a:buNone/>
            </a:pPr>
            <a:r>
              <a:rPr lang="en-GB" dirty="0" smtClean="0"/>
              <a:t>? +/- Urbanisation and Living Standards </a:t>
            </a:r>
            <a:r>
              <a:rPr lang="en-GB" dirty="0" err="1" smtClean="0"/>
              <a:t>i.e</a:t>
            </a:r>
            <a:r>
              <a:rPr lang="en-GB" dirty="0" smtClean="0"/>
              <a:t>… </a:t>
            </a:r>
          </a:p>
          <a:p>
            <a:pPr marL="0" indent="0">
              <a:buNone/>
            </a:pPr>
            <a:r>
              <a:rPr lang="en-GB" dirty="0" smtClean="0"/>
              <a:t>? +/- Westward Expansion </a:t>
            </a:r>
            <a:r>
              <a:rPr lang="en-GB" dirty="0" err="1" smtClean="0"/>
              <a:t>i.e</a:t>
            </a:r>
            <a:r>
              <a:rPr lang="en-GB" dirty="0" smtClean="0"/>
              <a:t>…</a:t>
            </a:r>
          </a:p>
          <a:p>
            <a:pPr marL="0" indent="0">
              <a:buNone/>
            </a:pPr>
            <a:r>
              <a:rPr lang="en-GB" dirty="0" smtClean="0"/>
              <a:t>? +/- Immigration and Nativism </a:t>
            </a:r>
            <a:r>
              <a:rPr lang="en-GB" dirty="0" err="1" smtClean="0"/>
              <a:t>i.e</a:t>
            </a:r>
            <a:r>
              <a:rPr lang="en-GB" dirty="0" smtClean="0"/>
              <a:t>…</a:t>
            </a:r>
          </a:p>
          <a:p>
            <a:pPr marL="0" indent="0">
              <a:buNone/>
            </a:pPr>
            <a:r>
              <a:rPr lang="en-GB" dirty="0" smtClean="0"/>
              <a:t>Yes - Race Relations </a:t>
            </a:r>
            <a:r>
              <a:rPr lang="en-GB" dirty="0" err="1" smtClean="0"/>
              <a:t>i.e</a:t>
            </a:r>
            <a:r>
              <a:rPr lang="en-GB" dirty="0" smtClean="0"/>
              <a:t>…</a:t>
            </a:r>
          </a:p>
          <a:p>
            <a:pPr marL="0" indent="0">
              <a:buNone/>
            </a:pPr>
            <a:endParaRPr lang="en-GB" dirty="0"/>
          </a:p>
          <a:p>
            <a:pPr marL="0" indent="0">
              <a:buNone/>
            </a:pPr>
            <a:r>
              <a:rPr lang="en-GB" b="1" dirty="0" smtClean="0"/>
              <a:t>??? But Issues led to Progressive era!!</a:t>
            </a:r>
          </a:p>
          <a:p>
            <a:pPr marL="0" indent="0">
              <a:buNone/>
            </a:pPr>
            <a:endParaRPr lang="en-GB" dirty="0"/>
          </a:p>
        </p:txBody>
      </p:sp>
    </p:spTree>
    <p:extLst>
      <p:ext uri="{BB962C8B-B14F-4D97-AF65-F5344CB8AC3E}">
        <p14:creationId xmlns:p14="http://schemas.microsoft.com/office/powerpoint/2010/main" val="22255685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Similar Question</a:t>
            </a: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dirty="0" smtClean="0"/>
              <a:t>To what extent was the support of big business the main reason for the Republican hegemony 1865-1912? </a:t>
            </a:r>
          </a:p>
          <a:p>
            <a:endParaRPr lang="en-GB" dirty="0"/>
          </a:p>
          <a:p>
            <a:r>
              <a:rPr lang="en-GB" dirty="0" smtClean="0"/>
              <a:t>Yes it was very important…but actually it also threaten the Party at times…</a:t>
            </a:r>
          </a:p>
          <a:p>
            <a:r>
              <a:rPr lang="en-GB" dirty="0" smtClean="0"/>
              <a:t>It was also not just because of big business as this was also a </a:t>
            </a:r>
            <a:r>
              <a:rPr lang="en-GB" dirty="0"/>
              <a:t>period of conservatism … </a:t>
            </a:r>
            <a:r>
              <a:rPr lang="en-GB" dirty="0" smtClean="0"/>
              <a:t>although it </a:t>
            </a:r>
            <a:r>
              <a:rPr lang="en-GB" dirty="0"/>
              <a:t>was perhaps actually a more contested period than the hegemony </a:t>
            </a:r>
            <a:r>
              <a:rPr lang="en-GB" dirty="0" smtClean="0"/>
              <a:t>reflects…. </a:t>
            </a:r>
          </a:p>
          <a:p>
            <a:r>
              <a:rPr lang="en-GB" dirty="0" smtClean="0"/>
              <a:t>No it wasn’t just this because political demographics and the limitations of Democrat/3</a:t>
            </a:r>
            <a:r>
              <a:rPr lang="en-GB" baseline="30000" dirty="0" smtClean="0"/>
              <a:t>rd</a:t>
            </a:r>
            <a:r>
              <a:rPr lang="en-GB" dirty="0" smtClean="0"/>
              <a:t> party opposition also helped the hegemony… </a:t>
            </a:r>
          </a:p>
          <a:p>
            <a:endParaRPr lang="en-GB" dirty="0" smtClean="0"/>
          </a:p>
        </p:txBody>
      </p:sp>
    </p:spTree>
    <p:extLst>
      <p:ext uri="{BB962C8B-B14F-4D97-AF65-F5344CB8AC3E}">
        <p14:creationId xmlns:p14="http://schemas.microsoft.com/office/powerpoint/2010/main" val="5852754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Revision - Progressive Era</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To </a:t>
            </a:r>
            <a:r>
              <a:rPr lang="en-GB" dirty="0"/>
              <a:t>what extent was Wilson the most progressive President in the period 1890-1920? </a:t>
            </a:r>
          </a:p>
          <a:p>
            <a:endParaRPr lang="en-GB" dirty="0" smtClean="0"/>
          </a:p>
          <a:p>
            <a:endParaRPr lang="en-GB" dirty="0"/>
          </a:p>
          <a:p>
            <a:r>
              <a:rPr lang="en-GB" dirty="0" smtClean="0"/>
              <a:t>To what extent was the Regulation of Big business the main impact of the Progressive Era? </a:t>
            </a:r>
          </a:p>
          <a:p>
            <a:pPr marL="0" indent="0">
              <a:buNone/>
            </a:pPr>
            <a:endParaRPr lang="en-GB" dirty="0" smtClean="0"/>
          </a:p>
          <a:p>
            <a:endParaRPr lang="en-GB" dirty="0" smtClean="0"/>
          </a:p>
          <a:p>
            <a:r>
              <a:rPr lang="en-GB" dirty="0" smtClean="0"/>
              <a:t>“Internal divisions were the main threat to the Republican Party’s control in the period 1865-1912” Assess the validity of this view.</a:t>
            </a:r>
            <a:endParaRPr lang="en-GB" dirty="0"/>
          </a:p>
        </p:txBody>
      </p:sp>
    </p:spTree>
    <p:extLst>
      <p:ext uri="{BB962C8B-B14F-4D97-AF65-F5344CB8AC3E}">
        <p14:creationId xmlns:p14="http://schemas.microsoft.com/office/powerpoint/2010/main" val="41474449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Factors leading to the Progressive Era</a:t>
            </a:r>
            <a:endParaRPr lang="en-GB" dirty="0"/>
          </a:p>
        </p:txBody>
      </p:sp>
      <p:sp>
        <p:nvSpPr>
          <p:cNvPr id="3" name="Content Placeholder 2"/>
          <p:cNvSpPr>
            <a:spLocks noGrp="1"/>
          </p:cNvSpPr>
          <p:nvPr>
            <p:ph idx="1"/>
          </p:nvPr>
        </p:nvSpPr>
        <p:spPr>
          <a:xfrm>
            <a:off x="457200" y="1600200"/>
            <a:ext cx="8435280" cy="5141168"/>
          </a:xfrm>
        </p:spPr>
        <p:txBody>
          <a:bodyPr>
            <a:normAutofit fontScale="55000" lnSpcReduction="20000"/>
          </a:bodyPr>
          <a:lstStyle/>
          <a:p>
            <a:pPr marL="0" indent="0">
              <a:buNone/>
            </a:pPr>
            <a:r>
              <a:rPr lang="en-GB" b="1" u="sng" dirty="0" smtClean="0"/>
              <a:t>1. Creation </a:t>
            </a:r>
            <a:r>
              <a:rPr lang="en-GB" b="1" u="sng" dirty="0" smtClean="0"/>
              <a:t>of the Populist Party </a:t>
            </a:r>
            <a:r>
              <a:rPr lang="en-GB" b="1" u="sng" dirty="0" smtClean="0"/>
              <a:t>a and its impact on the 1892 elections</a:t>
            </a:r>
            <a:endParaRPr lang="en-GB" b="1" u="sng" dirty="0" smtClean="0"/>
          </a:p>
          <a:p>
            <a:r>
              <a:rPr lang="en-GB" dirty="0" smtClean="0"/>
              <a:t>Westward Expansion had put 430 million new acres under cultivation, technology and new fertilizers had increased productivity (1 man in 1900 could produce what 20 had in 1860), also high debts linked to modernisation as well as foreign competition and tariffs limiting exports led to a crisis in agriculture at a time of over production and falling prices. Farmers responded by creating the farmers Alliance that provided credit and encouraged cooperatively owned mills etc. but this was enough and neither Democrats or Republicans were seen to be on their side so in 1892 they formed a Political Party to run against the bankers, middlemen and railroad tycoons they blamed for their woes.</a:t>
            </a:r>
          </a:p>
          <a:p>
            <a:r>
              <a:rPr lang="en-GB" dirty="0" smtClean="0"/>
              <a:t>The Populists wanted railroads to be government controlled, banking regulation to tackle high interest rates, an expanded silver (rather than gold backed) coinage to increase the amount of money in the economy and the creation of a </a:t>
            </a:r>
            <a:r>
              <a:rPr lang="en-GB" dirty="0" err="1" smtClean="0"/>
              <a:t>subtreasury</a:t>
            </a:r>
            <a:r>
              <a:rPr lang="en-GB" dirty="0" smtClean="0"/>
              <a:t> to lend farmers money against their crop so they could wait to sell it when prices were advantageous. </a:t>
            </a:r>
          </a:p>
          <a:p>
            <a:r>
              <a:rPr lang="en-GB" dirty="0" smtClean="0"/>
              <a:t>The initial impact of the Party was to take the farmers votes away from both main parties, especially the Democrats. In 1896 the Democrat Bryan managed to win the backing of the Populist Party for the Democrats. This effectively ended the movement when he was beaten by McKinley and the Yukon Gold Rush and poor European harvests led to a small revival in agriculture. </a:t>
            </a:r>
          </a:p>
        </p:txBody>
      </p:sp>
    </p:spTree>
    <p:extLst>
      <p:ext uri="{BB962C8B-B14F-4D97-AF65-F5344CB8AC3E}">
        <p14:creationId xmlns:p14="http://schemas.microsoft.com/office/powerpoint/2010/main" val="38915909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normAutofit fontScale="90000"/>
          </a:bodyPr>
          <a:lstStyle/>
          <a:p>
            <a:r>
              <a:rPr lang="en-GB" dirty="0" smtClean="0"/>
              <a:t>Factors leading to the Progressive Era</a:t>
            </a:r>
            <a:endParaRPr lang="en-GB" dirty="0"/>
          </a:p>
        </p:txBody>
      </p:sp>
      <p:sp>
        <p:nvSpPr>
          <p:cNvPr id="2" name="Rectangle 1"/>
          <p:cNvSpPr/>
          <p:nvPr/>
        </p:nvSpPr>
        <p:spPr>
          <a:xfrm>
            <a:off x="457200" y="1417638"/>
            <a:ext cx="8435280" cy="4524315"/>
          </a:xfrm>
          <a:prstGeom prst="rect">
            <a:avLst/>
          </a:prstGeom>
        </p:spPr>
        <p:txBody>
          <a:bodyPr wrap="square">
            <a:spAutoFit/>
          </a:bodyPr>
          <a:lstStyle/>
          <a:p>
            <a:r>
              <a:rPr lang="en-GB" b="1" u="sng" dirty="0" smtClean="0"/>
              <a:t>2. Impacts/issues </a:t>
            </a:r>
            <a:r>
              <a:rPr lang="en-GB" b="1" u="sng" dirty="0" smtClean="0"/>
              <a:t>raised or created by the  Gilded Age</a:t>
            </a:r>
          </a:p>
          <a:p>
            <a:endParaRPr lang="en-GB" dirty="0"/>
          </a:p>
          <a:p>
            <a:pPr marL="285750" indent="-285750">
              <a:buFont typeface="Arial" panose="020B0604020202020204" pitchFamily="34" charset="0"/>
              <a:buChar char="•"/>
            </a:pPr>
            <a:r>
              <a:rPr lang="en-GB" dirty="0" smtClean="0"/>
              <a:t>Frustration with political corruption led to awareness of need for change…  i.e.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smtClean="0"/>
              <a:t>Need to regulate the power of Robber Barons, Corporations and Trust led to need for change… i.e.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smtClean="0"/>
              <a:t>Concern for the wealth gap/social problems linked to urbanisation, </a:t>
            </a:r>
            <a:r>
              <a:rPr lang="en-GB" dirty="0" err="1" smtClean="0"/>
              <a:t>industrailisation</a:t>
            </a:r>
            <a:r>
              <a:rPr lang="en-GB" dirty="0" smtClean="0"/>
              <a:t> and immigration led to need for change … i.e.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Growth of organised </a:t>
            </a:r>
            <a:r>
              <a:rPr lang="en-GB" dirty="0" err="1"/>
              <a:t>Labor</a:t>
            </a:r>
            <a:r>
              <a:rPr lang="en-GB" dirty="0"/>
              <a:t> led to a need for change… </a:t>
            </a:r>
            <a:r>
              <a:rPr lang="en-GB" dirty="0" smtClean="0"/>
              <a:t> i.e.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smtClean="0"/>
              <a:t>Growth of the USA i.e. 12 new States 1865 -1912</a:t>
            </a:r>
            <a:endParaRPr lang="en-GB" dirty="0"/>
          </a:p>
          <a:p>
            <a:endParaRPr lang="en-GB" dirty="0"/>
          </a:p>
          <a:p>
            <a:pPr marL="285750" indent="-285750">
              <a:buFont typeface="Arial" panose="020B0604020202020204" pitchFamily="34" charset="0"/>
              <a:buChar char="•"/>
            </a:pPr>
            <a:r>
              <a:rPr lang="en-GB" dirty="0" smtClean="0"/>
              <a:t>End of the frontier … i.e. </a:t>
            </a:r>
          </a:p>
          <a:p>
            <a:pPr marL="285750" indent="-285750">
              <a:buFont typeface="Arial" panose="020B0604020202020204" pitchFamily="34" charset="0"/>
              <a:buChar char="•"/>
            </a:pPr>
            <a:endParaRPr lang="en-GB" dirty="0" smtClean="0"/>
          </a:p>
        </p:txBody>
      </p:sp>
    </p:spTree>
    <p:extLst>
      <p:ext uri="{BB962C8B-B14F-4D97-AF65-F5344CB8AC3E}">
        <p14:creationId xmlns:p14="http://schemas.microsoft.com/office/powerpoint/2010/main" val="38699780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Progressive Presidents</a:t>
            </a:r>
            <a:endParaRPr lang="en-GB" dirty="0"/>
          </a:p>
        </p:txBody>
      </p:sp>
      <p:sp>
        <p:nvSpPr>
          <p:cNvPr id="3" name="Content Placeholder 2"/>
          <p:cNvSpPr>
            <a:spLocks noGrp="1"/>
          </p:cNvSpPr>
          <p:nvPr>
            <p:ph idx="1"/>
          </p:nvPr>
        </p:nvSpPr>
        <p:spPr/>
        <p:txBody>
          <a:bodyPr/>
          <a:lstStyle/>
          <a:p>
            <a:r>
              <a:rPr lang="en-GB" dirty="0" smtClean="0"/>
              <a:t>Grid Analysis/Revision</a:t>
            </a:r>
          </a:p>
          <a:p>
            <a:endParaRPr lang="en-GB" dirty="0"/>
          </a:p>
          <a:p>
            <a:r>
              <a:rPr lang="en-GB" dirty="0" smtClean="0"/>
              <a:t>NB. Modern </a:t>
            </a:r>
            <a:r>
              <a:rPr lang="en-GB" dirty="0"/>
              <a:t>Republican and Democrat parties very different!</a:t>
            </a:r>
          </a:p>
          <a:p>
            <a:endParaRPr lang="en-GB" dirty="0"/>
          </a:p>
        </p:txBody>
      </p:sp>
    </p:spTree>
    <p:extLst>
      <p:ext uri="{BB962C8B-B14F-4D97-AF65-F5344CB8AC3E}">
        <p14:creationId xmlns:p14="http://schemas.microsoft.com/office/powerpoint/2010/main" val="40463593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633</TotalTime>
  <Words>2013</Words>
  <Application>Microsoft Office PowerPoint</Application>
  <PresentationFormat>On-screen Show (4:3)</PresentationFormat>
  <Paragraphs>184</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USA Revision – The Gilded Age</vt:lpstr>
      <vt:lpstr>Politically</vt:lpstr>
      <vt:lpstr>Economically? </vt:lpstr>
      <vt:lpstr>Socially? </vt:lpstr>
      <vt:lpstr>Similar Question</vt:lpstr>
      <vt:lpstr>Revision - Progressive Era</vt:lpstr>
      <vt:lpstr>Factors leading to the Progressive Era</vt:lpstr>
      <vt:lpstr>Factors leading to the Progressive Era</vt:lpstr>
      <vt:lpstr>The Progressive Presidents</vt:lpstr>
      <vt:lpstr>McKinlay 1896-1901</vt:lpstr>
      <vt:lpstr>Teddy Roosevelt 1901-1908</vt:lpstr>
      <vt:lpstr>Taft 1909- 1912</vt:lpstr>
      <vt:lpstr>Wilson 1912-1920</vt:lpstr>
      <vt:lpstr>Impact - Success of the era?</vt:lpstr>
      <vt:lpstr>‘The progressive era had a fundamentally positive impact on all America’ To what extent do you agree with this statement?</vt:lpstr>
      <vt:lpstr>PowerPoint Presentation</vt:lpstr>
      <vt:lpstr>PowerPoint Presentation</vt:lpstr>
      <vt:lpstr>Model Paragraph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USA Revision – The Gilded Age</dc:title>
  <dc:creator>James</dc:creator>
  <cp:lastModifiedBy>LeighJ</cp:lastModifiedBy>
  <cp:revision>30</cp:revision>
  <cp:lastPrinted>2017-05-02T10:34:24Z</cp:lastPrinted>
  <dcterms:created xsi:type="dcterms:W3CDTF">2017-04-24T19:39:29Z</dcterms:created>
  <dcterms:modified xsi:type="dcterms:W3CDTF">2017-05-02T11:12:40Z</dcterms:modified>
</cp:coreProperties>
</file>