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73" r:id="rId10"/>
    <p:sldId id="269" r:id="rId11"/>
    <p:sldId id="275" r:id="rId12"/>
    <p:sldId id="263" r:id="rId13"/>
    <p:sldId id="277" r:id="rId14"/>
    <p:sldId id="288" r:id="rId15"/>
    <p:sldId id="290" r:id="rId16"/>
    <p:sldId id="264" r:id="rId17"/>
    <p:sldId id="279" r:id="rId18"/>
    <p:sldId id="265" r:id="rId19"/>
    <p:sldId id="281" r:id="rId20"/>
    <p:sldId id="266" r:id="rId21"/>
    <p:sldId id="283" r:id="rId22"/>
    <p:sldId id="267" r:id="rId23"/>
    <p:sldId id="285" r:id="rId24"/>
    <p:sldId id="268" r:id="rId25"/>
    <p:sldId id="286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 Cinema and Emotional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Tanya Jones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7" y="1139326"/>
            <a:ext cx="4239057" cy="238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Romper Stomper (Geoffrey Wright 1992)</a:t>
            </a:r>
            <a:endParaRPr lang="en-US" dirty="0"/>
          </a:p>
        </p:txBody>
      </p:sp>
      <p:pic>
        <p:nvPicPr>
          <p:cNvPr id="4" name="Picture 3" descr="images-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326" y="2721331"/>
            <a:ext cx="4979326" cy="327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diegetic sound moves to a non-diegetic bestial howl, presenting Hando as animal.</a:t>
            </a:r>
          </a:p>
          <a:p>
            <a:r>
              <a:rPr lang="en-US" dirty="0" smtClean="0"/>
              <a:t>The cacophony of sound (diegetic and non-diegetic) disturbs the viewer.</a:t>
            </a:r>
          </a:p>
          <a:p>
            <a:r>
              <a:rPr lang="en-US" dirty="0" smtClean="0"/>
              <a:t>Through the final POV shot, the viewer is identified with neo-Nazi Hando. Is this something that the viewer will accept or reject?</a:t>
            </a:r>
          </a:p>
          <a:p>
            <a:r>
              <a:rPr lang="en-US" dirty="0" smtClean="0"/>
              <a:t>The mise en scene of the beautiful empty beach setting contrasts with the brutality of the killing and the blood.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Blade runner (Ridley Scott 1982)</a:t>
            </a:r>
            <a:endParaRPr lang="en-US" dirty="0"/>
          </a:p>
        </p:txBody>
      </p:sp>
      <p:pic>
        <p:nvPicPr>
          <p:cNvPr id="4" name="Picture 3" descr="Blade-runn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24" y="2718161"/>
            <a:ext cx="6737615" cy="362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23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diegetic speech of the ‘replicant’ Roy is poetic and powerful. It encapsulates the beauty of life at the point of his death. </a:t>
            </a:r>
          </a:p>
          <a:p>
            <a:r>
              <a:rPr lang="en-US" dirty="0" smtClean="0"/>
              <a:t>The light surrounding Roy in this sequence counters the dystopian neo-noir darkness of the mise en scene still attached to Deckard. </a:t>
            </a:r>
          </a:p>
          <a:p>
            <a:r>
              <a:rPr lang="en-US" dirty="0" smtClean="0"/>
              <a:t>The slow motion at the point of death and release of the dove entrenches the text’s preferred meaning of Roy not as a killer but a character who understands that value of life more than the ‘humans’ in the film.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1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Natural Born Killers (Oliver Stone 1994)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707" y="2830259"/>
            <a:ext cx="5926284" cy="304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8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</a:t>
            </a:r>
            <a:r>
              <a:rPr lang="en-US" sz="2400" dirty="0" smtClean="0"/>
              <a:t>strategies.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Canted angles, opera music when the knife is thrown, shifts from black and white to colour</a:t>
            </a:r>
            <a:r>
              <a:rPr lang="en-US" sz="1600" dirty="0"/>
              <a:t> </a:t>
            </a:r>
            <a:r>
              <a:rPr lang="en-US" sz="1600" dirty="0" smtClean="0"/>
              <a:t>all help to present a stylised sequence that seems surreal or cartoon.</a:t>
            </a:r>
          </a:p>
          <a:p>
            <a:r>
              <a:rPr lang="en-US" sz="1600" dirty="0" smtClean="0"/>
              <a:t>The ‘rednecks’ are clearly presented as the antagonists.</a:t>
            </a:r>
          </a:p>
          <a:p>
            <a:pPr marL="0" indent="0">
              <a:buNone/>
            </a:pPr>
            <a:r>
              <a:rPr lang="en-US" sz="1600" dirty="0" smtClean="0"/>
              <a:t>They crush a scorpion with their truck.</a:t>
            </a:r>
          </a:p>
          <a:p>
            <a:pPr marL="0" indent="0">
              <a:buNone/>
            </a:pPr>
            <a:r>
              <a:rPr lang="en-US" sz="1600" dirty="0" smtClean="0"/>
              <a:t>There is a dead stag strapped to the truck.</a:t>
            </a:r>
          </a:p>
          <a:p>
            <a:pPr marL="0" indent="0">
              <a:buNone/>
            </a:pPr>
            <a:r>
              <a:rPr lang="en-US" sz="1600" dirty="0" smtClean="0"/>
              <a:t>Their language is misogynistic. “That’s some sweet piece of meat, aint it?” “I call it pussy.”</a:t>
            </a:r>
          </a:p>
          <a:p>
            <a:r>
              <a:rPr lang="en-US" sz="1600" dirty="0" smtClean="0"/>
              <a:t>The romance sequence with </a:t>
            </a:r>
            <a:r>
              <a:rPr lang="en-US" sz="1600" i="1" dirty="0" smtClean="0"/>
              <a:t>La Vie en Rose </a:t>
            </a:r>
            <a:r>
              <a:rPr lang="en-US" sz="1600" dirty="0" smtClean="0"/>
              <a:t>as the soundtrack invites us to view Mickey and Malory in a softer light.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009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 Vita e Bella (Roberto Benigni 1997)</a:t>
            </a:r>
            <a:endParaRPr lang="en-US" dirty="0"/>
          </a:p>
        </p:txBody>
      </p:sp>
      <p:pic>
        <p:nvPicPr>
          <p:cNvPr id="4" name="Picture 3" descr="images-3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573" y="2497143"/>
            <a:ext cx="5063303" cy="333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9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death of Guido is off screen and the heightened diegetic sound of the gunshot is for shock effect.</a:t>
            </a:r>
          </a:p>
          <a:p>
            <a:r>
              <a:rPr lang="en-US" dirty="0" smtClean="0"/>
              <a:t>Guido’s comic body language and diegetic speech are designed to diametrically oppose the reality of the situation for his son. The viewer is encouraged to react to this poignancy.</a:t>
            </a:r>
          </a:p>
          <a:p>
            <a:r>
              <a:rPr lang="en-US" dirty="0" smtClean="0"/>
              <a:t>Do comedy and a subject like the the Holocaust mix?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of Solace (Marc Forster 2008)</a:t>
            </a:r>
            <a:endParaRPr lang="en-US" dirty="0"/>
          </a:p>
        </p:txBody>
      </p:sp>
      <p:pic>
        <p:nvPicPr>
          <p:cNvPr id="4" name="Picture 3" descr="images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35" y="2809564"/>
            <a:ext cx="5702222" cy="331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44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opening sequence uses dramatic shifts in all micro elements to engage and excite the viewer.</a:t>
            </a:r>
          </a:p>
          <a:p>
            <a:r>
              <a:rPr lang="en-US" dirty="0" smtClean="0"/>
              <a:t>Extreme long shots become a frenzy of close ups, mid-shots and long shots in the chase.</a:t>
            </a:r>
          </a:p>
          <a:p>
            <a:r>
              <a:rPr lang="en-US" dirty="0" smtClean="0"/>
              <a:t>The pace of the editing dramatically accelerates as the viewer enters the chase.</a:t>
            </a:r>
          </a:p>
          <a:p>
            <a:r>
              <a:rPr lang="en-US" dirty="0" smtClean="0"/>
              <a:t>The calm, serene and beautiful mise en scene becomes darker, grittier and battered.</a:t>
            </a:r>
          </a:p>
          <a:p>
            <a:r>
              <a:rPr lang="en-US" dirty="0" smtClean="0"/>
              <a:t>The repeated refrain of the non-diegetic sound-track cuts to blunt, brutal and chaotic diegetic sounds.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2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the study of </a:t>
            </a:r>
            <a:r>
              <a:rPr lang="en-US" b="1" i="1" dirty="0" smtClean="0"/>
              <a:t>Spectatorship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The relationship between the text and the viewer is </a:t>
            </a:r>
            <a:r>
              <a:rPr lang="en-US" b="1" dirty="0" smtClean="0"/>
              <a:t>complex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There exists a </a:t>
            </a:r>
            <a:r>
              <a:rPr lang="en-US" b="1" dirty="0" smtClean="0"/>
              <a:t>plurality</a:t>
            </a:r>
            <a:r>
              <a:rPr lang="en-US" dirty="0" smtClean="0"/>
              <a:t> of readings and </a:t>
            </a:r>
            <a:r>
              <a:rPr lang="en-US" b="1" dirty="0" smtClean="0"/>
              <a:t>subjectivity</a:t>
            </a:r>
            <a:r>
              <a:rPr lang="en-US" dirty="0" smtClean="0"/>
              <a:t> of response.</a:t>
            </a:r>
          </a:p>
          <a:p>
            <a:pPr marL="0" indent="0">
              <a:buNone/>
            </a:pPr>
            <a:r>
              <a:rPr lang="en-US" dirty="0" smtClean="0"/>
              <a:t>The viewer enters into a </a:t>
            </a:r>
            <a:r>
              <a:rPr lang="en-US" b="1" dirty="0" smtClean="0"/>
              <a:t>discourse</a:t>
            </a:r>
            <a:r>
              <a:rPr lang="en-US" dirty="0" smtClean="0"/>
              <a:t> with the text they are viewing.</a:t>
            </a:r>
          </a:p>
          <a:p>
            <a:pPr marL="0" indent="0">
              <a:buNone/>
            </a:pPr>
            <a:r>
              <a:rPr lang="en-US" dirty="0" smtClean="0"/>
              <a:t>The viewer’s ‘reading’ of a text could be </a:t>
            </a:r>
            <a:r>
              <a:rPr lang="en-US" b="1" i="1" dirty="0" smtClean="0"/>
              <a:t>preferred, negotiated </a:t>
            </a:r>
            <a:r>
              <a:rPr lang="en-US" dirty="0" smtClean="0"/>
              <a:t>or</a:t>
            </a:r>
            <a:r>
              <a:rPr lang="en-US" b="1" i="1" dirty="0" smtClean="0"/>
              <a:t> oppositional </a:t>
            </a:r>
            <a:r>
              <a:rPr lang="en-US" dirty="0" smtClean="0"/>
              <a:t>(Stuart Hall).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8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Descent (Neil Marshall 2005 )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The Descent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227" y="2598594"/>
            <a:ext cx="4787496" cy="322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genre literacy of the viewer is engaged in this scene.</a:t>
            </a:r>
          </a:p>
          <a:p>
            <a:r>
              <a:rPr lang="en-US" dirty="0" smtClean="0"/>
              <a:t>The shift to hand held cinematography predicts a shocking revelation. </a:t>
            </a:r>
          </a:p>
          <a:p>
            <a:r>
              <a:rPr lang="en-US" dirty="0" smtClean="0"/>
              <a:t>The cave walls tightly frame the women to imply that they are trapped and vulnerable.</a:t>
            </a:r>
          </a:p>
          <a:p>
            <a:r>
              <a:rPr lang="en-US" dirty="0" smtClean="0"/>
              <a:t>Pools of light, shadows and darkness indicate imminent peril.</a:t>
            </a:r>
          </a:p>
          <a:p>
            <a:r>
              <a:rPr lang="en-US" dirty="0" smtClean="0"/>
              <a:t>The viewer’s understanding of slasher conventions is utilised to imply that the group is diminishing and will continue to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Blackfish (Gabriela Cowperthwaite 2013)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932" y="2608009"/>
            <a:ext cx="4924868" cy="3755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film sequence challenges our assumptions about Orcas in captivity.</a:t>
            </a:r>
          </a:p>
          <a:p>
            <a:r>
              <a:rPr lang="en-US" dirty="0" smtClean="0"/>
              <a:t>The viewer is encouraged to anchor their reading of the mother’s cries through the diegetic speech of the trainer.</a:t>
            </a:r>
          </a:p>
          <a:p>
            <a:r>
              <a:rPr lang="en-US" dirty="0" smtClean="0"/>
              <a:t>The framing imprisons the whale.</a:t>
            </a:r>
          </a:p>
          <a:p>
            <a:r>
              <a:rPr lang="en-US" dirty="0" smtClean="0"/>
              <a:t>The presentation of the mother/ child relationship is particularly emotive.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the Right One In (Tomas Alfredson 2008)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61" y="2885691"/>
            <a:ext cx="5276222" cy="296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9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i="1" dirty="0" smtClean="0"/>
              <a:t>Considerations.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800" dirty="0" smtClean="0"/>
              <a:t>An evolved vampire film eg. Eli breaks the usual visual codes of the vampire.</a:t>
            </a:r>
          </a:p>
          <a:p>
            <a:r>
              <a:rPr lang="en-US" sz="1800" dirty="0" smtClean="0"/>
              <a:t>Character identification. The bullies are presented as the real villains of the film.</a:t>
            </a:r>
          </a:p>
          <a:p>
            <a:r>
              <a:rPr lang="en-US" sz="1800" dirty="0" smtClean="0"/>
              <a:t>The vampire as a metaphor for exclusion. Identification and empathy.</a:t>
            </a:r>
          </a:p>
          <a:p>
            <a:r>
              <a:rPr lang="en-US" sz="1800" dirty="0" smtClean="0"/>
              <a:t>The palette of the film is laden with binary opposites. Snow and darkness. Snow and blood. Beauty and danger.</a:t>
            </a:r>
          </a:p>
          <a:p>
            <a:r>
              <a:rPr lang="en-US" sz="1800" dirty="0" smtClean="0"/>
              <a:t>Subtlety and silence. The soundscape of the film is as enigmatic and enthralling as the mise en scene.</a:t>
            </a:r>
          </a:p>
          <a:p>
            <a:r>
              <a:rPr lang="en-US" sz="1800" dirty="0" smtClean="0"/>
              <a:t>The brutal, but satisfactory, narrative resolution.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3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 Cinema and Emotional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Tanya Jones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507" y="1139326"/>
            <a:ext cx="4239057" cy="238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Key Questions within the spectatorship debate.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en-US" b="1" dirty="0" smtClean="0"/>
              <a:t>How does a film text aim to generate emotional response?</a:t>
            </a:r>
          </a:p>
          <a:p>
            <a:pPr marL="0" indent="0">
              <a:buNone/>
            </a:pPr>
            <a:r>
              <a:rPr lang="en-US" i="1" dirty="0" smtClean="0"/>
              <a:t>NB. The 5 modes of engagement below are often inter-woven.</a:t>
            </a:r>
          </a:p>
          <a:p>
            <a:r>
              <a:rPr lang="en-US" sz="1800" dirty="0" smtClean="0"/>
              <a:t>Through its use of micro and macro elements. (These underpin all textual constructions).</a:t>
            </a:r>
          </a:p>
          <a:p>
            <a:r>
              <a:rPr lang="en-US" sz="1800" dirty="0" smtClean="0"/>
              <a:t>Through viewer identification with a particular character or life event.</a:t>
            </a:r>
          </a:p>
          <a:p>
            <a:r>
              <a:rPr lang="en-US" sz="1800" dirty="0" smtClean="0"/>
              <a:t>Through discussions of contentious issues, events or themes. (These could include drawing on historical events).</a:t>
            </a:r>
          </a:p>
          <a:p>
            <a:r>
              <a:rPr lang="en-US" sz="1800" dirty="0" smtClean="0"/>
              <a:t>Through challenging the viewer’s assumptions or confirming their world view.</a:t>
            </a:r>
          </a:p>
          <a:p>
            <a:r>
              <a:rPr lang="en-US" sz="1800" dirty="0" smtClean="0"/>
              <a:t>Through shocking the viewer, exciting them, angering them, manipulating them or making them cry.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Key Questions within the spectatorship debate.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2. Is the emotional impact of a film influenced by contextual or pre-existing  knowledge?</a:t>
            </a:r>
          </a:p>
          <a:p>
            <a:r>
              <a:rPr lang="en-US" sz="1800" dirty="0" smtClean="0"/>
              <a:t>The film might be based on true events.</a:t>
            </a:r>
          </a:p>
          <a:p>
            <a:r>
              <a:rPr lang="en-US" sz="1800" dirty="0" smtClean="0"/>
              <a:t>‘Word of mouth’, critical and popular criticism might influence expectations.</a:t>
            </a:r>
          </a:p>
          <a:p>
            <a:r>
              <a:rPr lang="en-US" sz="1800" dirty="0" smtClean="0"/>
              <a:t>Knowledge of the director, stars</a:t>
            </a:r>
            <a:r>
              <a:rPr lang="en-US" sz="1800" dirty="0"/>
              <a:t> </a:t>
            </a:r>
            <a:r>
              <a:rPr lang="en-US" sz="1800" dirty="0" smtClean="0"/>
              <a:t>or genre could influence viewer response.</a:t>
            </a:r>
          </a:p>
          <a:p>
            <a:r>
              <a:rPr lang="en-US" sz="1800" dirty="0" smtClean="0"/>
              <a:t>Knowledge of an original text eg. the book that inspired the film, could set up expectations.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Key Questions within the spectatorship debate.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3. Does the viewer’s age, gender, sexuality, ethnicity etc influence the viewer’s emotional response?</a:t>
            </a:r>
          </a:p>
          <a:p>
            <a:pPr marL="0" indent="0">
              <a:buNone/>
            </a:pPr>
            <a:r>
              <a:rPr lang="en-US" b="1" dirty="0" smtClean="0"/>
              <a:t>4. Does emotional response diminish when a film dates</a:t>
            </a:r>
            <a:r>
              <a:rPr lang="en-US" b="1" dirty="0"/>
              <a:t> </a:t>
            </a:r>
            <a:r>
              <a:rPr lang="en-US" b="1" dirty="0" smtClean="0"/>
              <a:t>or with repeated viewings?</a:t>
            </a:r>
          </a:p>
          <a:p>
            <a:pPr marL="0" indent="0">
              <a:buNone/>
            </a:pPr>
            <a:r>
              <a:rPr lang="en-US" b="1" dirty="0" smtClean="0"/>
              <a:t>5. Is emotional response influenced by different viewing contexts?</a:t>
            </a:r>
          </a:p>
          <a:p>
            <a:pPr marL="0" indent="0">
              <a:buNone/>
            </a:pPr>
            <a:r>
              <a:rPr lang="en-US" b="1" dirty="0" smtClean="0"/>
              <a:t>6. Does being able to read a film critically impede emotional response?</a:t>
            </a:r>
          </a:p>
        </p:txBody>
      </p:sp>
    </p:spTree>
    <p:extLst>
      <p:ext uri="{BB962C8B-B14F-4D97-AF65-F5344CB8AC3E}">
        <p14:creationId xmlns:p14="http://schemas.microsoft.com/office/powerpoint/2010/main" val="18039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American Beauty </a:t>
            </a:r>
            <a:r>
              <a:rPr lang="en-US" dirty="0" smtClean="0"/>
              <a:t>(Sam Mendes 1999)</a:t>
            </a:r>
            <a:endParaRPr lang="en-US" dirty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977" y="2839515"/>
            <a:ext cx="4979788" cy="331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 smtClean="0"/>
              <a:t>Emotional response and textual </a:t>
            </a:r>
            <a:r>
              <a:rPr lang="en-US" sz="2400" dirty="0"/>
              <a:t>e</a:t>
            </a:r>
            <a:r>
              <a:rPr lang="en-US" sz="2400" dirty="0" smtClean="0"/>
              <a:t>ngagement strategies.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mise en scene and framing combine to ‘imprison’ Lester, offering the viewer a reading of his state of mind.</a:t>
            </a:r>
          </a:p>
          <a:p>
            <a:r>
              <a:rPr lang="en-US" dirty="0" smtClean="0"/>
              <a:t>The viewer is, therefore, encouraged to empathise and identify with Lester.</a:t>
            </a:r>
          </a:p>
          <a:p>
            <a:r>
              <a:rPr lang="en-US" dirty="0" smtClean="0"/>
              <a:t>Lester’s non-diegetic voice-over is plaintive and looks back to a happier past.</a:t>
            </a:r>
          </a:p>
          <a:p>
            <a:r>
              <a:rPr lang="en-US" dirty="0" smtClean="0"/>
              <a:t>The spatial and mise en scene contrast between Lester and the perfect house and garden, encourage the viewer to question/critique the ‘American Dream’.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Pan’s Labyrinth (Guillermo del Toro 2006)</a:t>
            </a:r>
            <a:endParaRPr lang="en-US" dirty="0"/>
          </a:p>
        </p:txBody>
      </p:sp>
      <p:pic>
        <p:nvPicPr>
          <p:cNvPr id="5" name="Picture 4" descr="Pale Man Lai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010" y="2805369"/>
            <a:ext cx="4427725" cy="332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4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/>
              <a:t>Emotional response and textual engagement strategies.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Genre recognition of horror and fairy tale codes.</a:t>
            </a:r>
          </a:p>
          <a:p>
            <a:r>
              <a:rPr lang="en-US" dirty="0" smtClean="0"/>
              <a:t>Mise en scene of blood red food and bloodless monster.</a:t>
            </a:r>
          </a:p>
          <a:p>
            <a:r>
              <a:rPr lang="en-US" dirty="0" smtClean="0"/>
              <a:t>The iconography of barbarity: the ‘Pale Man’ as </a:t>
            </a:r>
            <a:r>
              <a:rPr lang="en-US" dirty="0"/>
              <a:t>C</a:t>
            </a:r>
            <a:r>
              <a:rPr lang="en-US" dirty="0" smtClean="0"/>
              <a:t>ronos &amp; the pile of children’s shoes referencing the Holocaust.</a:t>
            </a:r>
          </a:p>
          <a:p>
            <a:r>
              <a:rPr lang="en-US" dirty="0" smtClean="0"/>
              <a:t>Non-diegetic soundtrack of children coded as a horror motif by the hellish diegetic crackles of the fire and the children’s shoes.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7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363</TotalTime>
  <Words>1243</Words>
  <Application>Microsoft Office PowerPoint</Application>
  <PresentationFormat>On-screen Show (4:3)</PresentationFormat>
  <Paragraphs>98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Advantage</vt:lpstr>
      <vt:lpstr>Popular Cinema and Emotional Response</vt:lpstr>
      <vt:lpstr>Spectatorship</vt:lpstr>
      <vt:lpstr>Key Questions within the spectatorship debate.</vt:lpstr>
      <vt:lpstr>Key Questions within the spectatorship debate.</vt:lpstr>
      <vt:lpstr>Key Questions within the spectatorship debate.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</vt:lpstr>
      <vt:lpstr>PowerPoint Presentation</vt:lpstr>
      <vt:lpstr>Emotional response and textual engagement strategies. Considerations.</vt:lpstr>
      <vt:lpstr>Popular Cinema and Emotional Response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Cinema and Emotional Response</dc:title>
  <dc:creator>Tanya Jones</dc:creator>
  <cp:lastModifiedBy>LloydP</cp:lastModifiedBy>
  <cp:revision>46</cp:revision>
  <dcterms:created xsi:type="dcterms:W3CDTF">2014-02-08T11:57:13Z</dcterms:created>
  <dcterms:modified xsi:type="dcterms:W3CDTF">2014-02-14T13:45:58Z</dcterms:modified>
</cp:coreProperties>
</file>