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1" r:id="rId5"/>
    <p:sldId id="256" r:id="rId6"/>
    <p:sldId id="257" r:id="rId7"/>
    <p:sldId id="262" r:id="rId8"/>
    <p:sldId id="263" r:id="rId9"/>
    <p:sldId id="264" r:id="rId10"/>
    <p:sldId id="258"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ghJ" initials="L" lastIdx="1" clrIdx="0">
    <p:extLst>
      <p:ext uri="{19B8F6BF-5375-455C-9EA6-DF929625EA0E}">
        <p15:presenceInfo xmlns:p15="http://schemas.microsoft.com/office/powerpoint/2012/main" userId="S-1-5-21-12260681-1822113343-976960199-264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22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DD6494-FEEF-448C-943E-BD63D9640D3A}"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63988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DD6494-FEEF-448C-943E-BD63D9640D3A}"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131065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DD6494-FEEF-448C-943E-BD63D9640D3A}"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96435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DD6494-FEEF-448C-943E-BD63D9640D3A}"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63661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D6494-FEEF-448C-943E-BD63D9640D3A}"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135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DD6494-FEEF-448C-943E-BD63D9640D3A}"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325525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DD6494-FEEF-448C-943E-BD63D9640D3A}" type="datetimeFigureOut">
              <a:rPr lang="en-GB" smtClean="0"/>
              <a:t>14/09/2016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81804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DD6494-FEEF-448C-943E-BD63D9640D3A}" type="datetimeFigureOut">
              <a:rPr lang="en-GB" smtClean="0"/>
              <a:t>14/09/2016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115441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D6494-FEEF-448C-943E-BD63D9640D3A}" type="datetimeFigureOut">
              <a:rPr lang="en-GB" smtClean="0"/>
              <a:t>14/09/2016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146444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D6494-FEEF-448C-943E-BD63D9640D3A}"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380476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D6494-FEEF-448C-943E-BD63D9640D3A}"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3AD76-9DBD-4A4B-ACFC-C2832594B798}" type="slidenum">
              <a:rPr lang="en-GB" smtClean="0"/>
              <a:t>‹#›</a:t>
            </a:fld>
            <a:endParaRPr lang="en-GB"/>
          </a:p>
        </p:txBody>
      </p:sp>
    </p:spTree>
    <p:extLst>
      <p:ext uri="{BB962C8B-B14F-4D97-AF65-F5344CB8AC3E}">
        <p14:creationId xmlns:p14="http://schemas.microsoft.com/office/powerpoint/2010/main" val="124454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5DD6494-FEEF-448C-943E-BD63D9640D3A}" type="datetimeFigureOut">
              <a:rPr lang="en-GB" smtClean="0"/>
              <a:t>14/09/2016</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713AD76-9DBD-4A4B-ACFC-C2832594B798}" type="slidenum">
              <a:rPr lang="en-GB" smtClean="0"/>
              <a:t>‹#›</a:t>
            </a:fld>
            <a:endParaRPr lang="en-GB"/>
          </a:p>
        </p:txBody>
      </p:sp>
    </p:spTree>
    <p:extLst>
      <p:ext uri="{BB962C8B-B14F-4D97-AF65-F5344CB8AC3E}">
        <p14:creationId xmlns:p14="http://schemas.microsoft.com/office/powerpoint/2010/main" val="32137855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istorylearningsite.co.uk/stuart-england" TargetMode="External"/><Relationship Id="rId7" Type="http://schemas.openxmlformats.org/officeDocument/2006/relationships/hyperlink" Target="http://www.aqa.org.uk/subjects/history/as-and-a-level/history-7041-7042/teaching-resources" TargetMode="External"/><Relationship Id="rId2" Type="http://schemas.openxmlformats.org/officeDocument/2006/relationships/hyperlink" Target="http://spartacus-educational.com/Stuarts.htm" TargetMode="External"/><Relationship Id="rId1" Type="http://schemas.openxmlformats.org/officeDocument/2006/relationships/slideLayout" Target="../slideLayouts/slideLayout1.xml"/><Relationship Id="rId6" Type="http://schemas.openxmlformats.org/officeDocument/2006/relationships/hyperlink" Target="http://www.british-civil-wars.co.uk/search.htm" TargetMode="External"/><Relationship Id="rId5" Type="http://schemas.openxmlformats.org/officeDocument/2006/relationships/hyperlink" Target="http://bcw-project.org/" TargetMode="External"/><Relationship Id="rId4" Type="http://schemas.openxmlformats.org/officeDocument/2006/relationships/hyperlink" Target="http://nationalcivilwarcentre.com/nationalcivilwartrai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 TargetMode="External"/><Relationship Id="rId2" Type="http://schemas.openxmlformats.org/officeDocument/2006/relationships/hyperlink" Target="https://www.youtube.com/%20watch?v=k7jfpgFdX2E" TargetMode="External"/><Relationship Id="rId1" Type="http://schemas.openxmlformats.org/officeDocument/2006/relationships/slideLayout" Target="../slideLayouts/slideLayout2.xml"/><Relationship Id="rId4" Type="http://schemas.openxmlformats.org/officeDocument/2006/relationships/hyperlink" Target="https://www.youtube.com/watch?v=b6SM3PjexkU&amp;%20index=2&amp;list=PL6oforB7ir5LIr9-L0EiNObnAIq3LFZ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3029084"/>
            <a:ext cx="5915025" cy="1767417"/>
          </a:xfrm>
        </p:spPr>
        <p:txBody>
          <a:bodyPr>
            <a:normAutofit fontScale="90000"/>
          </a:bodyPr>
          <a:lstStyle/>
          <a:p>
            <a:pPr algn="ctr"/>
            <a:r>
              <a:rPr lang="en-GB" sz="6000" b="1" dirty="0">
                <a:latin typeface="Bodoni MT Condensed" panose="02070606080606020203" pitchFamily="18" charset="0"/>
              </a:rPr>
              <a:t>The English Revolution, </a:t>
            </a:r>
            <a:r>
              <a:rPr lang="en-GB" sz="6000" b="1" dirty="0" smtClean="0">
                <a:latin typeface="Bodoni MT Condensed" panose="02070606080606020203" pitchFamily="18" charset="0"/>
              </a:rPr>
              <a:t/>
            </a:r>
            <a:br>
              <a:rPr lang="en-GB" sz="6000" b="1" dirty="0" smtClean="0">
                <a:latin typeface="Bodoni MT Condensed" panose="02070606080606020203" pitchFamily="18" charset="0"/>
              </a:rPr>
            </a:br>
            <a:r>
              <a:rPr lang="en-GB" sz="6000" b="1" dirty="0" smtClean="0">
                <a:latin typeface="Bodoni MT Condensed" panose="02070606080606020203" pitchFamily="18" charset="0"/>
              </a:rPr>
              <a:t>1625 – 1660</a:t>
            </a:r>
            <a:br>
              <a:rPr lang="en-GB" sz="6000" b="1" dirty="0" smtClean="0">
                <a:latin typeface="Bodoni MT Condensed" panose="02070606080606020203" pitchFamily="18" charset="0"/>
              </a:rPr>
            </a:br>
            <a:r>
              <a:rPr lang="en-GB" sz="6000" b="1" dirty="0">
                <a:latin typeface="Bodoni MT Condensed" panose="02070606080606020203" pitchFamily="18" charset="0"/>
              </a:rPr>
              <a:t/>
            </a:r>
            <a:br>
              <a:rPr lang="en-GB" sz="6000" b="1" dirty="0">
                <a:latin typeface="Bodoni MT Condensed" panose="02070606080606020203" pitchFamily="18" charset="0"/>
              </a:rPr>
            </a:br>
            <a:r>
              <a:rPr lang="en-GB" sz="6000" b="1" dirty="0" smtClean="0">
                <a:latin typeface="Bodoni MT Condensed" panose="02070606080606020203" pitchFamily="18" charset="0"/>
              </a:rPr>
              <a:t/>
            </a:r>
            <a:br>
              <a:rPr lang="en-GB" sz="6000" b="1" dirty="0" smtClean="0">
                <a:latin typeface="Bodoni MT Condensed" panose="02070606080606020203" pitchFamily="18" charset="0"/>
              </a:rPr>
            </a:br>
            <a:r>
              <a:rPr lang="en-GB" sz="6000" b="1" dirty="0">
                <a:latin typeface="Bodoni MT Condensed" panose="02070606080606020203" pitchFamily="18" charset="0"/>
              </a:rPr>
              <a:t/>
            </a:r>
            <a:br>
              <a:rPr lang="en-GB" sz="6000" b="1" dirty="0">
                <a:latin typeface="Bodoni MT Condensed" panose="02070606080606020203" pitchFamily="18" charset="0"/>
              </a:rPr>
            </a:br>
            <a:r>
              <a:rPr lang="en-GB" b="1" dirty="0"/>
              <a:t/>
            </a:r>
            <a:br>
              <a:rPr lang="en-GB" b="1" dirty="0"/>
            </a:br>
            <a:r>
              <a:rPr lang="en-GB" b="1" dirty="0" smtClean="0"/>
              <a:t/>
            </a:r>
            <a:br>
              <a:rPr lang="en-GB" b="1" dirty="0" smtClean="0"/>
            </a:br>
            <a:r>
              <a:rPr lang="en-GB" b="1" dirty="0" smtClean="0"/>
              <a:t> </a:t>
            </a:r>
            <a:br>
              <a:rPr lang="en-GB" b="1" dirty="0" smtClean="0"/>
            </a:br>
            <a:r>
              <a:rPr lang="en-GB" b="1" dirty="0" smtClean="0"/>
              <a:t/>
            </a:r>
            <a:br>
              <a:rPr lang="en-GB" b="1" dirty="0" smtClean="0"/>
            </a:br>
            <a:r>
              <a:rPr lang="en-GB" b="1" dirty="0" smtClean="0"/>
              <a:t>Private Study and Deeper Learning Guide. </a:t>
            </a:r>
            <a:endParaRPr lang="en-GB" b="1" dirty="0"/>
          </a:p>
        </p:txBody>
      </p:sp>
      <p:sp>
        <p:nvSpPr>
          <p:cNvPr id="5" name="Rectangle 4"/>
          <p:cNvSpPr/>
          <p:nvPr/>
        </p:nvSpPr>
        <p:spPr>
          <a:xfrm>
            <a:off x="1236828" y="7344855"/>
            <a:ext cx="4699947" cy="923330"/>
          </a:xfrm>
          <a:prstGeom prst="rect">
            <a:avLst/>
          </a:prstGeom>
        </p:spPr>
        <p:txBody>
          <a:bodyPr wrap="square">
            <a:spAutoFit/>
          </a:bodyPr>
          <a:lstStyle/>
          <a:p>
            <a:pPr algn="ctr"/>
            <a:r>
              <a:rPr lang="en-GB" b="1" dirty="0" smtClean="0"/>
              <a:t>Component 2 Depth Study </a:t>
            </a:r>
          </a:p>
          <a:p>
            <a:pPr algn="ctr"/>
            <a:r>
              <a:rPr lang="en-GB" b="1" dirty="0" smtClean="0"/>
              <a:t>for </a:t>
            </a:r>
            <a:r>
              <a:rPr lang="en-GB" b="1" dirty="0"/>
              <a:t>AQA A-Level History</a:t>
            </a:r>
            <a:br>
              <a:rPr lang="en-GB" b="1" dirty="0"/>
            </a:b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9981"/>
            <a:ext cx="6858000" cy="3114023"/>
          </a:xfrm>
          <a:prstGeom prst="rect">
            <a:avLst/>
          </a:prstGeom>
        </p:spPr>
      </p:pic>
    </p:spTree>
    <p:extLst>
      <p:ext uri="{BB962C8B-B14F-4D97-AF65-F5344CB8AC3E}">
        <p14:creationId xmlns:p14="http://schemas.microsoft.com/office/powerpoint/2010/main" val="357616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540" y="207034"/>
            <a:ext cx="6349041" cy="369332"/>
          </a:xfrm>
          <a:prstGeom prst="rect">
            <a:avLst/>
          </a:prstGeom>
          <a:noFill/>
        </p:spPr>
        <p:txBody>
          <a:bodyPr wrap="square" rtlCol="0">
            <a:spAutoFit/>
          </a:bodyPr>
          <a:lstStyle/>
          <a:p>
            <a:pPr algn="ctr"/>
            <a:r>
              <a:rPr lang="en-GB" b="1" dirty="0" smtClean="0"/>
              <a:t>The English Revolution, 1625 - 1660</a:t>
            </a:r>
            <a:endParaRPr lang="en-GB" b="1" dirty="0"/>
          </a:p>
        </p:txBody>
      </p:sp>
      <p:sp>
        <p:nvSpPr>
          <p:cNvPr id="6" name="TextBox 5"/>
          <p:cNvSpPr txBox="1"/>
          <p:nvPr/>
        </p:nvSpPr>
        <p:spPr>
          <a:xfrm>
            <a:off x="241538" y="724619"/>
            <a:ext cx="6211019" cy="5755422"/>
          </a:xfrm>
          <a:prstGeom prst="rect">
            <a:avLst/>
          </a:prstGeom>
          <a:noFill/>
        </p:spPr>
        <p:txBody>
          <a:bodyPr wrap="square" rtlCol="0">
            <a:spAutoFit/>
          </a:bodyPr>
          <a:lstStyle/>
          <a:p>
            <a:r>
              <a:rPr lang="en-GB" sz="1200" b="1" dirty="0" smtClean="0"/>
              <a:t>The following guide provides a number of ways for you to maximise and deepen your learning in your A-level History Unit on the English Revolution. Many of these tasks should be completed in Private Study (PS) </a:t>
            </a:r>
            <a:r>
              <a:rPr lang="en-GB" sz="1200" b="1" u="sng" dirty="0" smtClean="0"/>
              <a:t>in addition </a:t>
            </a:r>
            <a:r>
              <a:rPr lang="en-GB" sz="1200" b="1" dirty="0" smtClean="0"/>
              <a:t>to any homework tasks you have been set. You can use the core textbook and other key books available in the school library, as well as the following websites,  to support you. </a:t>
            </a:r>
            <a:endParaRPr lang="en-GB" sz="1200" b="1" dirty="0"/>
          </a:p>
          <a:p>
            <a:endParaRPr lang="en-GB" sz="1100" dirty="0"/>
          </a:p>
          <a:p>
            <a:r>
              <a:rPr lang="en-GB" sz="1100" dirty="0">
                <a:hlinkClick r:id="rId2"/>
              </a:rPr>
              <a:t>http://</a:t>
            </a:r>
            <a:r>
              <a:rPr lang="en-GB" sz="1100" dirty="0" smtClean="0">
                <a:hlinkClick r:id="rId2"/>
              </a:rPr>
              <a:t>spartacus-educational.com/Stuarts.htm</a:t>
            </a:r>
            <a:r>
              <a:rPr lang="en-GB" sz="1100" dirty="0" smtClean="0"/>
              <a:t> - Useful summaries and overviews. Some good sources too. </a:t>
            </a:r>
          </a:p>
          <a:p>
            <a:endParaRPr lang="en-GB" sz="1100" dirty="0"/>
          </a:p>
          <a:p>
            <a:r>
              <a:rPr lang="en-GB" sz="1100" dirty="0">
                <a:hlinkClick r:id="rId3"/>
              </a:rPr>
              <a:t>http://</a:t>
            </a:r>
            <a:r>
              <a:rPr lang="en-GB" sz="1100" dirty="0" smtClean="0">
                <a:hlinkClick r:id="rId3"/>
              </a:rPr>
              <a:t>www.historylearningsite.co.uk/stuart-england</a:t>
            </a:r>
            <a:r>
              <a:rPr lang="en-GB" sz="1100" dirty="0" smtClean="0"/>
              <a:t>  - Good basic overviews. </a:t>
            </a:r>
            <a:endParaRPr lang="en-GB" sz="1100" dirty="0"/>
          </a:p>
          <a:p>
            <a:endParaRPr lang="en-GB" sz="1100" dirty="0"/>
          </a:p>
          <a:p>
            <a:r>
              <a:rPr lang="en-GB" sz="1100" dirty="0">
                <a:hlinkClick r:id="rId4"/>
              </a:rPr>
              <a:t>http://nationalcivilwarcentre.com/nationalcivilwartrail</a:t>
            </a:r>
            <a:r>
              <a:rPr lang="en-GB" sz="1100" dirty="0" smtClean="0">
                <a:hlinkClick r:id="rId4"/>
              </a:rPr>
              <a:t>/</a:t>
            </a:r>
            <a:r>
              <a:rPr lang="en-GB" sz="1100" dirty="0" smtClean="0"/>
              <a:t> - A really good website for the National Civil War Centre. The App is excellent! Download it onto your phone</a:t>
            </a:r>
            <a:r>
              <a:rPr lang="en-GB" sz="1100" dirty="0"/>
              <a:t> </a:t>
            </a:r>
            <a:r>
              <a:rPr lang="en-GB" sz="1100" dirty="0" smtClean="0"/>
              <a:t>or tablet!</a:t>
            </a:r>
          </a:p>
          <a:p>
            <a:endParaRPr lang="en-GB" sz="1100" dirty="0"/>
          </a:p>
          <a:p>
            <a:r>
              <a:rPr lang="en-GB" sz="1100" dirty="0">
                <a:hlinkClick r:id="rId5"/>
              </a:rPr>
              <a:t>http://bcw-project.org</a:t>
            </a:r>
            <a:r>
              <a:rPr lang="en-GB" sz="1100" dirty="0" smtClean="0">
                <a:hlinkClick r:id="rId5"/>
              </a:rPr>
              <a:t>/</a:t>
            </a:r>
            <a:r>
              <a:rPr lang="en-GB" sz="1100" dirty="0" smtClean="0"/>
              <a:t> - Awesome reference site to look up key individuals and events</a:t>
            </a:r>
          </a:p>
          <a:p>
            <a:endParaRPr lang="en-GB" sz="1100" dirty="0"/>
          </a:p>
          <a:p>
            <a:r>
              <a:rPr lang="en-GB" sz="1100" dirty="0">
                <a:hlinkClick r:id="rId6"/>
              </a:rPr>
              <a:t>http://</a:t>
            </a:r>
            <a:r>
              <a:rPr lang="en-GB" sz="1100" dirty="0" smtClean="0">
                <a:hlinkClick r:id="rId6"/>
              </a:rPr>
              <a:t>www.british-civil-wars.co.uk/search.htm</a:t>
            </a:r>
            <a:r>
              <a:rPr lang="en-GB" sz="1100" dirty="0" smtClean="0"/>
              <a:t> - Another amazing reference site to look up key individuals and events!</a:t>
            </a:r>
            <a:endParaRPr lang="en-GB" sz="1100" dirty="0"/>
          </a:p>
          <a:p>
            <a:endParaRPr lang="en-GB" sz="1100" dirty="0"/>
          </a:p>
          <a:p>
            <a:r>
              <a:rPr lang="en-GB" sz="1100" dirty="0">
                <a:hlinkClick r:id="rId7"/>
              </a:rPr>
              <a:t>http://</a:t>
            </a:r>
            <a:r>
              <a:rPr lang="en-GB" sz="1100" dirty="0" smtClean="0">
                <a:hlinkClick r:id="rId7"/>
              </a:rPr>
              <a:t>www.aqa.org.uk/subjects/history/as-and-a-level/history-7041-7042/teaching-resources</a:t>
            </a:r>
            <a:endParaRPr lang="en-GB" sz="1100" dirty="0" smtClean="0"/>
          </a:p>
          <a:p>
            <a:r>
              <a:rPr lang="en-GB" sz="1100" dirty="0" smtClean="0"/>
              <a:t>AQA Exam Board link to materials such as course specification, past papers etc. </a:t>
            </a:r>
          </a:p>
          <a:p>
            <a:endParaRPr lang="en-GB" sz="1100" dirty="0" smtClean="0"/>
          </a:p>
          <a:p>
            <a:endParaRPr lang="en-GB" sz="1200" dirty="0"/>
          </a:p>
          <a:p>
            <a:endParaRPr lang="en-GB" sz="1200" b="1" u="sng" dirty="0" smtClean="0"/>
          </a:p>
          <a:p>
            <a:endParaRPr lang="en-GB" sz="1200" b="1" u="sng" dirty="0"/>
          </a:p>
          <a:p>
            <a:endParaRPr lang="en-GB" sz="1200" b="1" u="sng" dirty="0" smtClean="0"/>
          </a:p>
          <a:p>
            <a:endParaRPr lang="en-GB" sz="1200" b="1" u="sng" dirty="0"/>
          </a:p>
          <a:p>
            <a:endParaRPr lang="en-GB" sz="1200" b="1" u="sng" dirty="0" smtClean="0"/>
          </a:p>
          <a:p>
            <a:endParaRPr lang="en-GB" sz="1200" b="1" u="sng" dirty="0"/>
          </a:p>
          <a:p>
            <a:endParaRPr lang="en-GB" sz="1200" b="1" u="sng" dirty="0" smtClean="0"/>
          </a:p>
          <a:p>
            <a:endParaRPr lang="en-GB" sz="1200" b="1" u="sng" dirty="0" smtClean="0"/>
          </a:p>
          <a:p>
            <a:endParaRPr lang="en-GB" sz="1200" b="1" u="sng" dirty="0"/>
          </a:p>
          <a:p>
            <a:endParaRPr lang="en-GB" sz="1200" dirty="0"/>
          </a:p>
        </p:txBody>
      </p:sp>
      <p:sp>
        <p:nvSpPr>
          <p:cNvPr id="3" name="TextBox 2"/>
          <p:cNvSpPr txBox="1"/>
          <p:nvPr/>
        </p:nvSpPr>
        <p:spPr>
          <a:xfrm>
            <a:off x="241538" y="4315502"/>
            <a:ext cx="6349043" cy="44627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b="1" i="1" dirty="0" smtClean="0"/>
              <a:t>WHAT DO YOU NEED TO DO?</a:t>
            </a:r>
          </a:p>
          <a:p>
            <a:pPr algn="ctr"/>
            <a:endParaRPr lang="en-GB" b="1" i="1" dirty="0" smtClean="0"/>
          </a:p>
          <a:p>
            <a:r>
              <a:rPr lang="en-GB" sz="1600" b="1" i="1" dirty="0" smtClean="0"/>
              <a:t>As a student of History, you need to live your subject. Beyond all of the set work, we expect you to be using free periods to be completing tasks from this booklet and the resources we provide and that are out there on the internet and in the library. A few key general things that you should focus on doing regularly are:</a:t>
            </a:r>
          </a:p>
          <a:p>
            <a:endParaRPr lang="en-GB" sz="1200" b="1" i="1" u="sng" dirty="0" smtClean="0"/>
          </a:p>
          <a:p>
            <a:endParaRPr lang="en-GB" sz="1200" b="1" i="1" u="sng" dirty="0" smtClean="0"/>
          </a:p>
          <a:p>
            <a:pPr marL="285750" indent="-285750">
              <a:buFont typeface="Wingdings" panose="05000000000000000000" pitchFamily="2" charset="2"/>
              <a:buChar char="ü"/>
            </a:pPr>
            <a:r>
              <a:rPr lang="en-GB" sz="1600" i="1" dirty="0" smtClean="0"/>
              <a:t>As </a:t>
            </a:r>
            <a:r>
              <a:rPr lang="en-GB" sz="1600" i="1" dirty="0"/>
              <a:t>you complete each topic make sure your notes are organised and up to date in your folder under the headings </a:t>
            </a:r>
            <a:r>
              <a:rPr lang="en-GB" sz="1600" i="1" dirty="0" smtClean="0"/>
              <a:t>to the left</a:t>
            </a:r>
            <a:r>
              <a:rPr lang="en-GB" sz="1600" b="1" i="1" dirty="0" smtClean="0"/>
              <a:t>. </a:t>
            </a:r>
            <a:endParaRPr lang="en-GB" sz="1600" b="1" i="1" dirty="0"/>
          </a:p>
          <a:p>
            <a:pPr marL="285750" indent="-285750">
              <a:buFont typeface="Wingdings" panose="05000000000000000000" pitchFamily="2" charset="2"/>
              <a:buChar char="ü"/>
            </a:pPr>
            <a:endParaRPr lang="en-GB" sz="1600" b="1" i="1" u="sng" dirty="0" smtClean="0"/>
          </a:p>
          <a:p>
            <a:pPr marL="285750" indent="-285750">
              <a:buFont typeface="Wingdings" panose="05000000000000000000" pitchFamily="2" charset="2"/>
              <a:buChar char="ü"/>
            </a:pPr>
            <a:r>
              <a:rPr lang="en-GB" sz="1600" i="1" dirty="0" smtClean="0"/>
              <a:t>As </a:t>
            </a:r>
            <a:r>
              <a:rPr lang="en-GB" sz="1600" i="1" dirty="0"/>
              <a:t>you </a:t>
            </a:r>
            <a:r>
              <a:rPr lang="en-GB" sz="1600" i="1" dirty="0" smtClean="0"/>
              <a:t>complete </a:t>
            </a:r>
            <a:r>
              <a:rPr lang="en-GB" sz="1600" i="1" dirty="0"/>
              <a:t>each topic produce  a summary diagram for each one covering the key ideas, events and </a:t>
            </a:r>
            <a:r>
              <a:rPr lang="en-GB" sz="1600" i="1" dirty="0" smtClean="0"/>
              <a:t>details</a:t>
            </a:r>
            <a:r>
              <a:rPr lang="en-GB" sz="1600" i="1" dirty="0"/>
              <a:t> </a:t>
            </a:r>
            <a:r>
              <a:rPr lang="en-GB" sz="1600" i="1" dirty="0" smtClean="0"/>
              <a:t>from that topic/period. </a:t>
            </a:r>
            <a:endParaRPr lang="en-GB" sz="1600" i="1" dirty="0"/>
          </a:p>
          <a:p>
            <a:pPr marL="285750" indent="-285750">
              <a:buFont typeface="Wingdings" panose="05000000000000000000" pitchFamily="2" charset="2"/>
              <a:buChar char="ü"/>
            </a:pPr>
            <a:endParaRPr lang="en-GB" sz="1600" b="1" i="1" dirty="0"/>
          </a:p>
          <a:p>
            <a:pPr marL="285750" indent="-285750">
              <a:buFont typeface="Wingdings" panose="05000000000000000000" pitchFamily="2" charset="2"/>
              <a:buChar char="ü"/>
            </a:pPr>
            <a:r>
              <a:rPr lang="en-GB" sz="1600" b="1" i="1" dirty="0" smtClean="0"/>
              <a:t>Useful Revision Extension </a:t>
            </a:r>
            <a:r>
              <a:rPr lang="en-GB" sz="1600" b="1" i="1" dirty="0"/>
              <a:t>–. </a:t>
            </a:r>
            <a:r>
              <a:rPr lang="en-GB" sz="1600" i="1" dirty="0"/>
              <a:t>You </a:t>
            </a:r>
            <a:r>
              <a:rPr lang="en-GB" sz="1600" i="1" dirty="0" smtClean="0"/>
              <a:t>should also </a:t>
            </a:r>
            <a:r>
              <a:rPr lang="en-GB" sz="1600" i="1" dirty="0"/>
              <a:t>create sets of revision cards </a:t>
            </a:r>
            <a:r>
              <a:rPr lang="en-GB" sz="1600" i="1" dirty="0" smtClean="0"/>
              <a:t>and timelines covering </a:t>
            </a:r>
            <a:r>
              <a:rPr lang="en-GB" sz="1600" i="1" dirty="0"/>
              <a:t>the key events and case studies from each </a:t>
            </a:r>
            <a:r>
              <a:rPr lang="en-GB" sz="1600" i="1" dirty="0" smtClean="0"/>
              <a:t>Topic.  </a:t>
            </a:r>
            <a:endParaRPr lang="en-GB" sz="1600" i="1" dirty="0"/>
          </a:p>
        </p:txBody>
      </p:sp>
    </p:spTree>
    <p:extLst>
      <p:ext uri="{BB962C8B-B14F-4D97-AF65-F5344CB8AC3E}">
        <p14:creationId xmlns:p14="http://schemas.microsoft.com/office/powerpoint/2010/main" val="635452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29" y="0"/>
            <a:ext cx="6067335" cy="807126"/>
          </a:xfrm>
        </p:spPr>
        <p:txBody>
          <a:bodyPr>
            <a:normAutofit/>
          </a:bodyPr>
          <a:lstStyle/>
          <a:p>
            <a:r>
              <a:rPr lang="en-GB" sz="1800" b="1" u="sng" dirty="0" smtClean="0"/>
              <a:t>Going Deeper – PS Tasks to extend and deepen your Knowledge</a:t>
            </a:r>
            <a:endParaRPr lang="en-GB" sz="1800" b="1" u="sng" dirty="0"/>
          </a:p>
        </p:txBody>
      </p:sp>
      <p:sp>
        <p:nvSpPr>
          <p:cNvPr id="3" name="Content Placeholder 2"/>
          <p:cNvSpPr>
            <a:spLocks noGrp="1"/>
          </p:cNvSpPr>
          <p:nvPr>
            <p:ph idx="1"/>
          </p:nvPr>
        </p:nvSpPr>
        <p:spPr>
          <a:xfrm>
            <a:off x="191581" y="807126"/>
            <a:ext cx="6295483" cy="7149205"/>
          </a:xfrm>
        </p:spPr>
        <p:txBody>
          <a:bodyPr>
            <a:noAutofit/>
          </a:bodyPr>
          <a:lstStyle/>
          <a:p>
            <a:pPr marL="0" indent="0">
              <a:buNone/>
            </a:pPr>
            <a:r>
              <a:rPr lang="en-GB" sz="1400" dirty="0" smtClean="0"/>
              <a:t>Whilst studying each unit try to complete as many of the PS tasks set below as possible. You may also like to dip into the recommended reading to gain a sense of the historian’s opinion on the topic and some extra depth/detail to your understanding. </a:t>
            </a:r>
          </a:p>
          <a:p>
            <a:pPr marL="0" indent="0">
              <a:buNone/>
            </a:pPr>
            <a:endParaRPr lang="en-GB" sz="1400" dirty="0" smtClean="0"/>
          </a:p>
          <a:p>
            <a:pPr marL="0" indent="0">
              <a:buNone/>
            </a:pPr>
            <a:r>
              <a:rPr lang="en-GB" sz="1200" b="1" u="sng" dirty="0" smtClean="0">
                <a:solidFill>
                  <a:srgbClr val="C00000"/>
                </a:solidFill>
              </a:rPr>
              <a:t>Section 1) The Emergence of conflict and the end of the consensus,1625-29</a:t>
            </a:r>
          </a:p>
          <a:p>
            <a:pPr marL="0" indent="0">
              <a:buNone/>
            </a:pPr>
            <a:r>
              <a:rPr lang="en-GB" sz="1100" dirty="0" smtClean="0"/>
              <a:t>Task 1 	Research the following characters. Create a short biography/</a:t>
            </a:r>
            <a:r>
              <a:rPr lang="en-GB" sz="1100" dirty="0" err="1" smtClean="0"/>
              <a:t>factfile</a:t>
            </a:r>
            <a:r>
              <a:rPr lang="en-GB" sz="1100" dirty="0" smtClean="0"/>
              <a:t> on each, including info on 	their views, roles and life</a:t>
            </a:r>
          </a:p>
          <a:p>
            <a:pPr marL="0" indent="0">
              <a:buNone/>
            </a:pPr>
            <a:r>
              <a:rPr lang="en-GB" sz="1100" dirty="0"/>
              <a:t>	</a:t>
            </a:r>
            <a:r>
              <a:rPr lang="en-GB" sz="1100" dirty="0" smtClean="0"/>
              <a:t>- James I</a:t>
            </a:r>
          </a:p>
          <a:p>
            <a:pPr marL="0" indent="0">
              <a:buNone/>
            </a:pPr>
            <a:r>
              <a:rPr lang="en-GB" sz="1100" dirty="0"/>
              <a:t>	</a:t>
            </a:r>
            <a:r>
              <a:rPr lang="en-GB" sz="1100" dirty="0" smtClean="0"/>
              <a:t>-Charles I</a:t>
            </a:r>
          </a:p>
          <a:p>
            <a:pPr marL="0" indent="0">
              <a:buNone/>
            </a:pPr>
            <a:r>
              <a:rPr lang="en-GB" sz="1100" dirty="0"/>
              <a:t>	</a:t>
            </a:r>
            <a:r>
              <a:rPr lang="en-GB" sz="1100" dirty="0" smtClean="0"/>
              <a:t>- George Villiers, Duke of Buckingham</a:t>
            </a:r>
          </a:p>
          <a:p>
            <a:pPr marL="0" indent="0">
              <a:buNone/>
            </a:pPr>
            <a:r>
              <a:rPr lang="en-GB" sz="1100" dirty="0"/>
              <a:t>	</a:t>
            </a:r>
            <a:r>
              <a:rPr lang="en-GB" sz="1100" dirty="0" smtClean="0"/>
              <a:t>- Queen Henrietta Maria (Charles I’s wife)</a:t>
            </a:r>
          </a:p>
          <a:p>
            <a:pPr marL="0" indent="0">
              <a:buNone/>
            </a:pPr>
            <a:r>
              <a:rPr lang="en-GB" sz="1100" dirty="0"/>
              <a:t>	</a:t>
            </a:r>
            <a:r>
              <a:rPr lang="en-GB" sz="1100" dirty="0" smtClean="0"/>
              <a:t>- Key opponents of the King: Eliot, </a:t>
            </a:r>
            <a:r>
              <a:rPr lang="en-GB" sz="1100" dirty="0" err="1" smtClean="0"/>
              <a:t>Digges</a:t>
            </a:r>
            <a:r>
              <a:rPr lang="en-GB" sz="1100" dirty="0" smtClean="0"/>
              <a:t> and Coke</a:t>
            </a:r>
          </a:p>
          <a:p>
            <a:pPr marL="0" indent="0">
              <a:buNone/>
            </a:pPr>
            <a:r>
              <a:rPr lang="en-GB" sz="1100" dirty="0" smtClean="0"/>
              <a:t>Task 2 	Research the following religious beliefs and write a short summary pointing out the key 	differences:</a:t>
            </a:r>
          </a:p>
          <a:p>
            <a:pPr marL="0" indent="0">
              <a:buNone/>
            </a:pPr>
            <a:r>
              <a:rPr lang="en-GB" sz="1100" dirty="0"/>
              <a:t>	</a:t>
            </a:r>
            <a:r>
              <a:rPr lang="en-GB" sz="1100" dirty="0" smtClean="0"/>
              <a:t>- </a:t>
            </a:r>
            <a:r>
              <a:rPr lang="en-GB" sz="1100" dirty="0" err="1" smtClean="0"/>
              <a:t>Catholicisim</a:t>
            </a:r>
            <a:r>
              <a:rPr lang="en-GB" sz="1100" dirty="0" smtClean="0"/>
              <a:t>, Protestantism, Puritanism and Presbyterianism </a:t>
            </a:r>
          </a:p>
          <a:p>
            <a:pPr marL="0" indent="0">
              <a:buNone/>
            </a:pPr>
            <a:r>
              <a:rPr lang="en-GB" sz="1100" dirty="0" smtClean="0"/>
              <a:t>Task 3	Write a definition of Divine Right</a:t>
            </a:r>
          </a:p>
          <a:p>
            <a:pPr marL="0" indent="0">
              <a:buNone/>
            </a:pPr>
            <a:r>
              <a:rPr lang="en-GB" sz="1100" dirty="0" smtClean="0"/>
              <a:t>Task 4	Create a </a:t>
            </a:r>
            <a:r>
              <a:rPr lang="en-GB" sz="1100" dirty="0" err="1" smtClean="0"/>
              <a:t>factfile</a:t>
            </a:r>
            <a:r>
              <a:rPr lang="en-GB" sz="1100" dirty="0" smtClean="0"/>
              <a:t> of each of the three Parliaments 1625-29. Use pp.213-219 of </a:t>
            </a:r>
            <a:r>
              <a:rPr lang="en-GB" sz="1100" dirty="0"/>
              <a:t>the Flagship Text </a:t>
            </a:r>
            <a:r>
              <a:rPr lang="en-GB" sz="1100" dirty="0" smtClean="0"/>
              <a:t>	Book</a:t>
            </a:r>
            <a:r>
              <a:rPr lang="en-GB" sz="1100" dirty="0"/>
              <a:t>, </a:t>
            </a:r>
            <a:r>
              <a:rPr lang="en-GB" sz="1100" i="1" dirty="0"/>
              <a:t>Britain 1558-1689</a:t>
            </a:r>
            <a:r>
              <a:rPr lang="en-GB" sz="1100" dirty="0"/>
              <a:t>, to help </a:t>
            </a:r>
            <a:r>
              <a:rPr lang="en-GB" sz="1100" dirty="0" smtClean="0"/>
              <a:t>you.</a:t>
            </a:r>
          </a:p>
          <a:p>
            <a:pPr marL="0" indent="0">
              <a:buNone/>
            </a:pPr>
            <a:r>
              <a:rPr lang="en-GB" sz="1100" dirty="0" smtClean="0"/>
              <a:t>Task 5	Create a timeline of the key events 1625-29. (Use the text book to help, or the Flagship Text 	Book, </a:t>
            </a:r>
            <a:r>
              <a:rPr lang="en-GB" sz="1100" i="1" dirty="0" smtClean="0"/>
              <a:t>Britain 1558-1689</a:t>
            </a:r>
            <a:r>
              <a:rPr lang="en-GB" sz="1100" dirty="0" smtClean="0"/>
              <a:t>, to help you)</a:t>
            </a:r>
          </a:p>
          <a:p>
            <a:pPr marL="0" indent="0">
              <a:buNone/>
            </a:pPr>
            <a:r>
              <a:rPr lang="en-GB" sz="1100" dirty="0" smtClean="0"/>
              <a:t>Task 6	Draw simple diagrams to show the following systems:</a:t>
            </a:r>
          </a:p>
          <a:p>
            <a:pPr marL="0" indent="0">
              <a:buNone/>
            </a:pPr>
            <a:r>
              <a:rPr lang="en-GB" sz="1100" dirty="0"/>
              <a:t>	</a:t>
            </a:r>
            <a:r>
              <a:rPr lang="en-GB" sz="1100" dirty="0" smtClean="0"/>
              <a:t>- Stuart </a:t>
            </a:r>
            <a:r>
              <a:rPr lang="en-GB" sz="1100" dirty="0" err="1" smtClean="0"/>
              <a:t>Governemnt</a:t>
            </a:r>
            <a:r>
              <a:rPr lang="en-GB" sz="1100" dirty="0" smtClean="0"/>
              <a:t> and Parliament</a:t>
            </a:r>
          </a:p>
          <a:p>
            <a:pPr marL="0" indent="0">
              <a:buNone/>
            </a:pPr>
            <a:r>
              <a:rPr lang="en-GB" sz="1100" dirty="0"/>
              <a:t>	</a:t>
            </a:r>
            <a:r>
              <a:rPr lang="en-GB" sz="1100" dirty="0" smtClean="0"/>
              <a:t>- The Church of England (Flagship Textbook, </a:t>
            </a:r>
            <a:r>
              <a:rPr lang="en-GB" sz="1100" i="1" dirty="0"/>
              <a:t>Britain 1558-1689</a:t>
            </a:r>
            <a:r>
              <a:rPr lang="en-GB" sz="1100" dirty="0"/>
              <a:t>, </a:t>
            </a:r>
            <a:r>
              <a:rPr lang="en-GB" sz="1100" dirty="0" smtClean="0"/>
              <a:t>p171)</a:t>
            </a:r>
          </a:p>
          <a:p>
            <a:pPr marL="0" indent="0">
              <a:buNone/>
            </a:pPr>
            <a:r>
              <a:rPr lang="en-GB" sz="1100" dirty="0"/>
              <a:t>	</a:t>
            </a:r>
            <a:r>
              <a:rPr lang="en-GB" sz="1100" dirty="0" smtClean="0"/>
              <a:t>- The Tax System (Wheeley textbook p.14)</a:t>
            </a:r>
          </a:p>
          <a:p>
            <a:pPr marL="0" indent="0">
              <a:buNone/>
            </a:pPr>
            <a:r>
              <a:rPr lang="en-GB" sz="1100" dirty="0" smtClean="0"/>
              <a:t>Task 7	</a:t>
            </a:r>
            <a:r>
              <a:rPr lang="en-GB" sz="1100" b="1" dirty="0" smtClean="0"/>
              <a:t>READING</a:t>
            </a:r>
            <a:r>
              <a:rPr lang="en-GB" sz="1100" dirty="0" smtClean="0"/>
              <a:t>: Please read the following sections and take some notes as you do so.</a:t>
            </a:r>
          </a:p>
          <a:p>
            <a:pPr marL="0" indent="0">
              <a:buNone/>
            </a:pPr>
            <a:r>
              <a:rPr lang="en-GB" sz="1100" dirty="0"/>
              <a:t>	</a:t>
            </a:r>
            <a:r>
              <a:rPr lang="en-GB" sz="1100" dirty="0" smtClean="0"/>
              <a:t>- C. </a:t>
            </a:r>
            <a:r>
              <a:rPr lang="en-GB" sz="1100" dirty="0" err="1" smtClean="0"/>
              <a:t>Hibbert</a:t>
            </a:r>
            <a:r>
              <a:rPr lang="en-GB" sz="1100" dirty="0" smtClean="0"/>
              <a:t>, </a:t>
            </a:r>
            <a:r>
              <a:rPr lang="en-GB" sz="1100" i="1" dirty="0" smtClean="0"/>
              <a:t>Charles I</a:t>
            </a:r>
            <a:r>
              <a:rPr lang="en-GB" sz="1100" dirty="0" smtClean="0"/>
              <a:t>, pp.63-96 on Charles and Henrietta Maria</a:t>
            </a:r>
          </a:p>
          <a:p>
            <a:pPr marL="0" indent="0">
              <a:buNone/>
            </a:pPr>
            <a:r>
              <a:rPr lang="en-GB" sz="1100" dirty="0"/>
              <a:t>	- C. </a:t>
            </a:r>
            <a:r>
              <a:rPr lang="en-GB" sz="1100" dirty="0" err="1"/>
              <a:t>Hibbert</a:t>
            </a:r>
            <a:r>
              <a:rPr lang="en-GB" sz="1100" dirty="0"/>
              <a:t>, </a:t>
            </a:r>
            <a:r>
              <a:rPr lang="en-GB" sz="1100" i="1" dirty="0"/>
              <a:t>Charles I</a:t>
            </a:r>
            <a:r>
              <a:rPr lang="en-GB" sz="1100" dirty="0"/>
              <a:t>, </a:t>
            </a:r>
            <a:r>
              <a:rPr lang="en-GB" sz="1100" dirty="0" smtClean="0"/>
              <a:t>pp.96-112 </a:t>
            </a:r>
            <a:r>
              <a:rPr lang="en-GB" sz="1100" dirty="0"/>
              <a:t>on </a:t>
            </a:r>
            <a:r>
              <a:rPr lang="en-GB" sz="1100" dirty="0" smtClean="0"/>
              <a:t>Religion in England</a:t>
            </a:r>
          </a:p>
          <a:p>
            <a:pPr marL="0" indent="0">
              <a:buNone/>
            </a:pPr>
            <a:r>
              <a:rPr lang="en-GB" sz="1100" dirty="0"/>
              <a:t>	</a:t>
            </a:r>
            <a:r>
              <a:rPr lang="en-GB" sz="1100" dirty="0" smtClean="0"/>
              <a:t>- J. Miller, </a:t>
            </a:r>
            <a:r>
              <a:rPr lang="en-GB" sz="1100" i="1" dirty="0" smtClean="0"/>
              <a:t>The English Civil Wars</a:t>
            </a:r>
            <a:r>
              <a:rPr lang="en-GB" sz="1100" dirty="0" smtClean="0"/>
              <a:t>, pp.21-39 on Charles’ early years</a:t>
            </a:r>
          </a:p>
          <a:p>
            <a:pPr marL="0" indent="0">
              <a:buNone/>
            </a:pPr>
            <a:r>
              <a:rPr lang="en-GB" sz="1100" dirty="0"/>
              <a:t>	</a:t>
            </a:r>
            <a:r>
              <a:rPr lang="en-GB" sz="1100" dirty="0" smtClean="0"/>
              <a:t>- D. Smith,  </a:t>
            </a:r>
            <a:r>
              <a:rPr lang="en-GB" sz="1100" i="1" dirty="0" smtClean="0"/>
              <a:t>A History of the Modern British Isles</a:t>
            </a:r>
            <a:r>
              <a:rPr lang="en-GB" sz="1100" dirty="0" smtClean="0"/>
              <a:t>, Sections 1, 2 and 3 of Chapter 4 ‘The Personal 	Rule of Charles I’</a:t>
            </a:r>
            <a:r>
              <a:rPr lang="en-GB" sz="1100" dirty="0"/>
              <a:t> (pp.80-91) </a:t>
            </a:r>
          </a:p>
          <a:p>
            <a:pPr marL="0" indent="0">
              <a:buNone/>
            </a:pPr>
            <a:endParaRPr lang="en-GB" sz="1100" dirty="0"/>
          </a:p>
        </p:txBody>
      </p:sp>
    </p:spTree>
    <p:extLst>
      <p:ext uri="{BB962C8B-B14F-4D97-AF65-F5344CB8AC3E}">
        <p14:creationId xmlns:p14="http://schemas.microsoft.com/office/powerpoint/2010/main" val="1286014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365691"/>
            <a:ext cx="6295483" cy="7149205"/>
          </a:xfrm>
        </p:spPr>
        <p:txBody>
          <a:bodyPr>
            <a:noAutofit/>
          </a:bodyPr>
          <a:lstStyle/>
          <a:p>
            <a:pPr marL="0" indent="0">
              <a:buNone/>
            </a:pPr>
            <a:r>
              <a:rPr lang="en-GB" sz="1200" b="1" u="sng" dirty="0" smtClean="0">
                <a:solidFill>
                  <a:srgbClr val="C00000"/>
                </a:solidFill>
              </a:rPr>
              <a:t>Section 2) An Experiment in Absolutism, 1629-40</a:t>
            </a:r>
          </a:p>
          <a:p>
            <a:pPr marL="0" indent="0">
              <a:buNone/>
            </a:pPr>
            <a:r>
              <a:rPr lang="en-GB" sz="1100" dirty="0" smtClean="0"/>
              <a:t>Task 1 	Research the following characters. Create a short biography/</a:t>
            </a:r>
            <a:r>
              <a:rPr lang="en-GB" sz="1100" dirty="0" err="1" smtClean="0"/>
              <a:t>factfile</a:t>
            </a:r>
            <a:r>
              <a:rPr lang="en-GB" sz="1100" dirty="0" smtClean="0"/>
              <a:t> on each, including info on 	their views, roles and life</a:t>
            </a:r>
          </a:p>
          <a:p>
            <a:pPr marL="0" indent="0">
              <a:buNone/>
            </a:pPr>
            <a:r>
              <a:rPr lang="en-GB" sz="1100" dirty="0"/>
              <a:t>	</a:t>
            </a:r>
            <a:r>
              <a:rPr lang="en-GB" sz="1100" dirty="0" smtClean="0"/>
              <a:t>-  Thomas Wentworth (later Earl of Strafford)</a:t>
            </a:r>
          </a:p>
          <a:p>
            <a:pPr marL="0" indent="0">
              <a:buNone/>
            </a:pPr>
            <a:r>
              <a:rPr lang="en-GB" sz="1100" dirty="0"/>
              <a:t>	</a:t>
            </a:r>
            <a:r>
              <a:rPr lang="en-GB" sz="1100" dirty="0" smtClean="0"/>
              <a:t>- William Laud, Archbishop of Canterbury</a:t>
            </a:r>
          </a:p>
          <a:p>
            <a:pPr marL="0" indent="0">
              <a:buNone/>
            </a:pPr>
            <a:r>
              <a:rPr lang="en-GB" sz="1100" dirty="0"/>
              <a:t>	</a:t>
            </a:r>
            <a:r>
              <a:rPr lang="en-GB" sz="1100" dirty="0" smtClean="0"/>
              <a:t>- Richard Weston, Lord Treasurer</a:t>
            </a:r>
          </a:p>
          <a:p>
            <a:pPr marL="0" indent="0">
              <a:buNone/>
            </a:pPr>
            <a:r>
              <a:rPr lang="en-GB" sz="1100" dirty="0"/>
              <a:t>	</a:t>
            </a:r>
            <a:r>
              <a:rPr lang="en-GB" sz="1100" dirty="0" smtClean="0"/>
              <a:t>- John Pym (for the Puritan network of which he was a part – see</a:t>
            </a:r>
            <a:r>
              <a:rPr lang="en-GB" sz="1100" dirty="0"/>
              <a:t> the AQA Oxford Textbook </a:t>
            </a:r>
            <a:r>
              <a:rPr lang="en-GB" sz="1100" i="1" dirty="0"/>
              <a:t>The </a:t>
            </a:r>
            <a:r>
              <a:rPr lang="en-GB" sz="1100" i="1" dirty="0" smtClean="0"/>
              <a:t>	English </a:t>
            </a:r>
            <a:r>
              <a:rPr lang="en-GB" sz="1100" i="1" dirty="0"/>
              <a:t>Revolution</a:t>
            </a:r>
            <a:r>
              <a:rPr lang="en-GB" sz="1100" dirty="0" smtClean="0"/>
              <a:t> pp.50-51 and 78-79)</a:t>
            </a:r>
          </a:p>
          <a:p>
            <a:pPr marL="0" indent="0">
              <a:buNone/>
            </a:pPr>
            <a:r>
              <a:rPr lang="en-GB" sz="1100" dirty="0"/>
              <a:t>	</a:t>
            </a:r>
            <a:r>
              <a:rPr lang="en-GB" sz="1100" dirty="0" smtClean="0"/>
              <a:t>- John Hampden</a:t>
            </a:r>
          </a:p>
          <a:p>
            <a:pPr marL="0" indent="0">
              <a:buNone/>
            </a:pPr>
            <a:r>
              <a:rPr lang="en-GB" sz="1100" dirty="0"/>
              <a:t>	</a:t>
            </a:r>
            <a:r>
              <a:rPr lang="en-GB" sz="1100" dirty="0" smtClean="0"/>
              <a:t>- Richard Montagu</a:t>
            </a:r>
          </a:p>
          <a:p>
            <a:pPr marL="0" indent="0">
              <a:buNone/>
            </a:pPr>
            <a:r>
              <a:rPr lang="en-GB" sz="1100" dirty="0"/>
              <a:t>	</a:t>
            </a:r>
            <a:r>
              <a:rPr lang="en-GB" sz="1100" dirty="0" smtClean="0"/>
              <a:t>- Burton, Prynne and </a:t>
            </a:r>
            <a:r>
              <a:rPr lang="en-GB" sz="1100" dirty="0" err="1" smtClean="0"/>
              <a:t>Bastwick</a:t>
            </a:r>
            <a:r>
              <a:rPr lang="en-GB" sz="1100" dirty="0"/>
              <a:t>	</a:t>
            </a:r>
            <a:endParaRPr lang="en-GB" sz="1100" dirty="0" smtClean="0"/>
          </a:p>
          <a:p>
            <a:pPr marL="0" indent="0">
              <a:buNone/>
            </a:pPr>
            <a:r>
              <a:rPr lang="en-GB" sz="1100" dirty="0" smtClean="0"/>
              <a:t>Task 2	Write a short definition of ‘The Divine Right of Kings’. Reflect on why this may cause problems 	for English Parliaments. </a:t>
            </a:r>
          </a:p>
          <a:p>
            <a:pPr marL="0" indent="0">
              <a:buNone/>
            </a:pPr>
            <a:r>
              <a:rPr lang="en-GB" sz="1100" dirty="0" smtClean="0"/>
              <a:t>Task 3	Make a list/spider diagram of all the different ways that Charles financed the Personal Rule 	(include definitions/details/amounts for each method). This information can be found on the 	given websites, the Wheeley text book, but </a:t>
            </a:r>
            <a:r>
              <a:rPr lang="en-GB" sz="1100" dirty="0"/>
              <a:t>also p.220-221 of the Flagship Text </a:t>
            </a:r>
            <a:r>
              <a:rPr lang="en-GB" sz="1100" dirty="0" smtClean="0"/>
              <a:t>Book</a:t>
            </a:r>
            <a:r>
              <a:rPr lang="en-GB" sz="1100" dirty="0"/>
              <a:t>, </a:t>
            </a:r>
            <a:r>
              <a:rPr lang="en-GB" sz="1100" i="1" dirty="0"/>
              <a:t>Britain </a:t>
            </a:r>
            <a:r>
              <a:rPr lang="en-GB" sz="1100" i="1" dirty="0" smtClean="0"/>
              <a:t>	1558-1689</a:t>
            </a:r>
          </a:p>
          <a:p>
            <a:pPr marL="0" indent="0">
              <a:buNone/>
            </a:pPr>
            <a:r>
              <a:rPr lang="en-GB" sz="1100" dirty="0" smtClean="0"/>
              <a:t>Task 4	What was ‘Thorough Government’? Write a short definition of what this term means.</a:t>
            </a:r>
          </a:p>
          <a:p>
            <a:pPr marL="0" indent="0">
              <a:buNone/>
            </a:pPr>
            <a:r>
              <a:rPr lang="en-GB" sz="1100" dirty="0" smtClean="0"/>
              <a:t>Task 5	 </a:t>
            </a:r>
            <a:r>
              <a:rPr lang="en-GB" sz="1100" dirty="0"/>
              <a:t>Make a list/spider diagram of all the different </a:t>
            </a:r>
            <a:r>
              <a:rPr lang="en-GB" sz="1100" dirty="0" err="1" smtClean="0"/>
              <a:t>Laudian</a:t>
            </a:r>
            <a:r>
              <a:rPr lang="en-GB" sz="1100" dirty="0" smtClean="0"/>
              <a:t> Reforms (</a:t>
            </a:r>
            <a:r>
              <a:rPr lang="en-GB" sz="1100" dirty="0"/>
              <a:t>include </a:t>
            </a:r>
            <a:r>
              <a:rPr lang="en-GB" sz="1100" dirty="0" smtClean="0"/>
              <a:t>	definitions/details/amounts </a:t>
            </a:r>
            <a:r>
              <a:rPr lang="en-GB" sz="1100" dirty="0"/>
              <a:t>for each method). This information can be found on the 	given </a:t>
            </a:r>
            <a:r>
              <a:rPr lang="en-GB" sz="1100" dirty="0" smtClean="0"/>
              <a:t>	websites</a:t>
            </a:r>
            <a:r>
              <a:rPr lang="en-GB" sz="1100" dirty="0"/>
              <a:t>, the Wheeley text book, but also </a:t>
            </a:r>
            <a:r>
              <a:rPr lang="en-GB" sz="1100" dirty="0" smtClean="0"/>
              <a:t>p.223-225 </a:t>
            </a:r>
            <a:r>
              <a:rPr lang="en-GB" sz="1100" dirty="0"/>
              <a:t>of the Flagship Text Book, </a:t>
            </a:r>
            <a:r>
              <a:rPr lang="en-GB" sz="1100" i="1" dirty="0"/>
              <a:t>Britain 	</a:t>
            </a:r>
            <a:r>
              <a:rPr lang="en-GB" sz="1100" i="1" dirty="0" smtClean="0"/>
              <a:t>1558-1689; </a:t>
            </a:r>
            <a:r>
              <a:rPr lang="en-GB" sz="1100" dirty="0" smtClean="0"/>
              <a:t>pp.45-53 of the AQA Oxford Textbook </a:t>
            </a:r>
            <a:r>
              <a:rPr lang="en-GB" sz="1100" i="1" dirty="0" smtClean="0"/>
              <a:t>The English Revolution. </a:t>
            </a:r>
          </a:p>
          <a:p>
            <a:pPr marL="0" indent="0">
              <a:buNone/>
            </a:pPr>
            <a:r>
              <a:rPr lang="en-GB" sz="1100" dirty="0" smtClean="0"/>
              <a:t>Task 6	Research Opposition</a:t>
            </a:r>
            <a:endParaRPr lang="en-GB" sz="1100" dirty="0"/>
          </a:p>
          <a:p>
            <a:pPr marL="0" indent="0">
              <a:buNone/>
            </a:pPr>
            <a:r>
              <a:rPr lang="en-GB" sz="1100" dirty="0" smtClean="0"/>
              <a:t>Task 7	Create a timeline of the Bishops Wars, 1637-40. </a:t>
            </a:r>
          </a:p>
          <a:p>
            <a:pPr marL="0" indent="0">
              <a:buNone/>
            </a:pPr>
            <a:r>
              <a:rPr lang="en-GB" sz="1100" dirty="0" smtClean="0"/>
              <a:t>Task 8	</a:t>
            </a:r>
            <a:r>
              <a:rPr lang="en-GB" sz="1100" b="1" dirty="0" smtClean="0"/>
              <a:t>READING</a:t>
            </a:r>
            <a:r>
              <a:rPr lang="en-GB" sz="1100" dirty="0" smtClean="0"/>
              <a:t>: Please read the following sections and take some notes as you do so.</a:t>
            </a:r>
          </a:p>
          <a:p>
            <a:pPr marL="0" indent="0">
              <a:buNone/>
            </a:pPr>
            <a:r>
              <a:rPr lang="en-GB" sz="1100" dirty="0"/>
              <a:t>	</a:t>
            </a:r>
            <a:r>
              <a:rPr lang="en-GB" sz="1100" dirty="0" smtClean="0"/>
              <a:t>- </a:t>
            </a:r>
            <a:r>
              <a:rPr lang="en-GB" sz="1100" dirty="0"/>
              <a:t>J. Miller, </a:t>
            </a:r>
            <a:r>
              <a:rPr lang="en-GB" sz="1100" i="1" dirty="0"/>
              <a:t>The English Civil Wars</a:t>
            </a:r>
            <a:r>
              <a:rPr lang="en-GB" sz="1100" dirty="0"/>
              <a:t>, </a:t>
            </a:r>
            <a:r>
              <a:rPr lang="en-GB" sz="1100" dirty="0" smtClean="0"/>
              <a:t>pp.41-67 on Thomas Wentworth, Earl of Strafford</a:t>
            </a:r>
          </a:p>
          <a:p>
            <a:pPr marL="0" indent="0">
              <a:buNone/>
            </a:pPr>
            <a:r>
              <a:rPr lang="en-GB" sz="1100" dirty="0"/>
              <a:t>	</a:t>
            </a:r>
            <a:r>
              <a:rPr lang="en-GB" sz="1100" dirty="0" smtClean="0"/>
              <a:t>-  </a:t>
            </a:r>
            <a:r>
              <a:rPr lang="en-GB" sz="1100" dirty="0"/>
              <a:t>D. Smith,  </a:t>
            </a:r>
            <a:r>
              <a:rPr lang="en-GB" sz="1100" i="1" dirty="0"/>
              <a:t>A History of the Modern British Isles</a:t>
            </a:r>
            <a:r>
              <a:rPr lang="en-GB" sz="1100" dirty="0"/>
              <a:t>, </a:t>
            </a:r>
            <a:r>
              <a:rPr lang="en-GB" sz="1100" dirty="0" smtClean="0"/>
              <a:t>Sections 4, 5 </a:t>
            </a:r>
            <a:r>
              <a:rPr lang="en-GB" sz="1100" dirty="0"/>
              <a:t>and </a:t>
            </a:r>
            <a:r>
              <a:rPr lang="en-GB" sz="1100" dirty="0" smtClean="0"/>
              <a:t>6 </a:t>
            </a:r>
            <a:r>
              <a:rPr lang="en-GB" sz="1100" dirty="0"/>
              <a:t>of Chapter 4 ‘The Personal 	Rule of Charles I’ (</a:t>
            </a:r>
            <a:r>
              <a:rPr lang="en-GB" sz="1100" dirty="0" smtClean="0"/>
              <a:t>pp.91-104) </a:t>
            </a:r>
          </a:p>
          <a:p>
            <a:pPr marL="0" indent="0">
              <a:buNone/>
            </a:pPr>
            <a:r>
              <a:rPr lang="en-GB" sz="1100" dirty="0"/>
              <a:t>	</a:t>
            </a:r>
            <a:r>
              <a:rPr lang="en-GB" sz="1100" dirty="0" smtClean="0"/>
              <a:t>- The </a:t>
            </a:r>
            <a:r>
              <a:rPr lang="en-GB" sz="1100" dirty="0"/>
              <a:t>Flagship Text Book, </a:t>
            </a:r>
            <a:r>
              <a:rPr lang="en-GB" sz="1100" i="1" dirty="0" smtClean="0"/>
              <a:t>Britain 1558-1689, pp.225-227 </a:t>
            </a:r>
            <a:r>
              <a:rPr lang="en-GB" sz="1100" dirty="0" smtClean="0"/>
              <a:t>on Charles’ rule in Scotland and 	Ireland.</a:t>
            </a:r>
          </a:p>
          <a:p>
            <a:pPr marL="0" indent="0">
              <a:buNone/>
            </a:pPr>
            <a:r>
              <a:rPr lang="en-GB" sz="1100" dirty="0"/>
              <a:t>	</a:t>
            </a:r>
            <a:r>
              <a:rPr lang="en-GB" sz="1100" dirty="0" smtClean="0"/>
              <a:t>- </a:t>
            </a:r>
            <a:r>
              <a:rPr lang="en-GB" sz="1100" dirty="0"/>
              <a:t>C. </a:t>
            </a:r>
            <a:r>
              <a:rPr lang="en-GB" sz="1100" dirty="0" err="1"/>
              <a:t>Hibbert</a:t>
            </a:r>
            <a:r>
              <a:rPr lang="en-GB" sz="1100" dirty="0"/>
              <a:t>, </a:t>
            </a:r>
            <a:r>
              <a:rPr lang="en-GB" sz="1100" i="1" dirty="0"/>
              <a:t>Charles I</a:t>
            </a:r>
            <a:r>
              <a:rPr lang="en-GB" sz="1100" dirty="0"/>
              <a:t>, </a:t>
            </a:r>
            <a:r>
              <a:rPr lang="en-GB" sz="1100" dirty="0" smtClean="0"/>
              <a:t>pp.138-147 on the Personal Rule</a:t>
            </a:r>
          </a:p>
          <a:p>
            <a:pPr marL="0" indent="0">
              <a:buNone/>
            </a:pPr>
            <a:r>
              <a:rPr lang="en-GB" sz="1100" dirty="0"/>
              <a:t>	</a:t>
            </a:r>
            <a:r>
              <a:rPr lang="en-GB" sz="1100" dirty="0" smtClean="0"/>
              <a:t>- Angela Anderson, </a:t>
            </a:r>
            <a:r>
              <a:rPr lang="en-GB" sz="1100" i="1" dirty="0" smtClean="0"/>
              <a:t>The Civil Wars</a:t>
            </a:r>
            <a:r>
              <a:rPr lang="en-GB" sz="1100" dirty="0" smtClean="0"/>
              <a:t>, p1-17 – a very simple/general overview of the period</a:t>
            </a:r>
          </a:p>
          <a:p>
            <a:pPr marL="0" indent="0">
              <a:buNone/>
            </a:pPr>
            <a:r>
              <a:rPr lang="en-GB" sz="1100" dirty="0"/>
              <a:t>	</a:t>
            </a:r>
            <a:r>
              <a:rPr lang="en-GB" sz="1100" dirty="0" smtClean="0"/>
              <a:t>- D. </a:t>
            </a:r>
            <a:r>
              <a:rPr lang="en-GB" sz="1100" dirty="0" err="1" smtClean="0"/>
              <a:t>Purkiss</a:t>
            </a:r>
            <a:r>
              <a:rPr lang="en-GB" sz="1100" dirty="0" smtClean="0"/>
              <a:t>, </a:t>
            </a:r>
            <a:r>
              <a:rPr lang="en-GB" sz="1100" i="1" dirty="0" smtClean="0"/>
              <a:t>The English Civil War: A people’s history</a:t>
            </a:r>
            <a:r>
              <a:rPr lang="en-GB" sz="1100" dirty="0" smtClean="0"/>
              <a:t>, pp.71-97 on the Bishops Wars; and pp.98-	120 (Don’t worry about taking notes on this at first – it is a challenging, but hugely rewarding 	piece of reading – A BRILLIANT WAY TO STRETCH YOURSELF)</a:t>
            </a:r>
            <a:endParaRPr lang="en-GB" sz="1100" dirty="0"/>
          </a:p>
        </p:txBody>
      </p:sp>
    </p:spTree>
    <p:extLst>
      <p:ext uri="{BB962C8B-B14F-4D97-AF65-F5344CB8AC3E}">
        <p14:creationId xmlns:p14="http://schemas.microsoft.com/office/powerpoint/2010/main" val="2347386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39" y="123953"/>
            <a:ext cx="6295483" cy="7149205"/>
          </a:xfrm>
        </p:spPr>
        <p:txBody>
          <a:bodyPr>
            <a:noAutofit/>
          </a:bodyPr>
          <a:lstStyle/>
          <a:p>
            <a:pPr marL="0" indent="0">
              <a:buNone/>
            </a:pPr>
            <a:r>
              <a:rPr lang="en-GB" sz="1200" b="1" u="sng" dirty="0" smtClean="0">
                <a:solidFill>
                  <a:srgbClr val="C00000"/>
                </a:solidFill>
              </a:rPr>
              <a:t>Section 3) The Crisis of Parliament and the Outbreak of the First Civil War, 1640-42</a:t>
            </a:r>
          </a:p>
          <a:p>
            <a:pPr marL="0" indent="0">
              <a:buNone/>
            </a:pPr>
            <a:endParaRPr lang="en-GB" sz="1200" b="1" dirty="0" smtClean="0"/>
          </a:p>
          <a:p>
            <a:pPr marL="0" indent="0">
              <a:buNone/>
            </a:pPr>
            <a:r>
              <a:rPr lang="en-GB" sz="1200" b="1" dirty="0" smtClean="0"/>
              <a:t>This is a very detailed period of the course and it is important for you to understand this on a month by month basis. The timelines on the websites recommended at the start of the booklet will be really useful here. You can also use the following to help master this vital period. </a:t>
            </a:r>
          </a:p>
          <a:p>
            <a:pPr marL="0" indent="0">
              <a:buNone/>
            </a:pPr>
            <a:endParaRPr lang="en-GB" sz="1100" dirty="0" smtClean="0"/>
          </a:p>
          <a:p>
            <a:pPr marL="0" indent="0">
              <a:buNone/>
            </a:pPr>
            <a:r>
              <a:rPr lang="en-GB" sz="1100" dirty="0" smtClean="0"/>
              <a:t>Task 1 	Research the following key events. Create a short </a:t>
            </a:r>
            <a:r>
              <a:rPr lang="en-GB" sz="1100" dirty="0" err="1" smtClean="0"/>
              <a:t>factfile</a:t>
            </a:r>
            <a:r>
              <a:rPr lang="en-GB" sz="1100" dirty="0" smtClean="0"/>
              <a:t> on each:</a:t>
            </a:r>
          </a:p>
          <a:p>
            <a:pPr marL="0" indent="0">
              <a:buNone/>
            </a:pPr>
            <a:r>
              <a:rPr lang="en-GB" sz="1100" dirty="0"/>
              <a:t>	</a:t>
            </a:r>
            <a:r>
              <a:rPr lang="en-GB" sz="1100" dirty="0" smtClean="0"/>
              <a:t>- The Short Parliament</a:t>
            </a:r>
          </a:p>
          <a:p>
            <a:pPr marL="0" indent="0">
              <a:buNone/>
            </a:pPr>
            <a:r>
              <a:rPr lang="en-GB" sz="1100" dirty="0"/>
              <a:t>	</a:t>
            </a:r>
            <a:r>
              <a:rPr lang="en-GB" sz="1100" dirty="0" smtClean="0"/>
              <a:t>- The Long Parliament</a:t>
            </a:r>
          </a:p>
          <a:p>
            <a:pPr marL="0" indent="0">
              <a:buNone/>
            </a:pPr>
            <a:r>
              <a:rPr lang="en-GB" sz="1100" dirty="0"/>
              <a:t>	</a:t>
            </a:r>
            <a:r>
              <a:rPr lang="en-GB" sz="1100" dirty="0" smtClean="0"/>
              <a:t>- The Impeachment of Laud and Strafford, and the Act of Attainder/Strafford’s execution </a:t>
            </a:r>
          </a:p>
          <a:p>
            <a:pPr marL="0" indent="0">
              <a:buNone/>
            </a:pPr>
            <a:r>
              <a:rPr lang="en-GB" sz="1100" dirty="0"/>
              <a:t>	</a:t>
            </a:r>
            <a:r>
              <a:rPr lang="en-GB" sz="1100" dirty="0" smtClean="0"/>
              <a:t>- The Root and Branch Petition</a:t>
            </a:r>
          </a:p>
          <a:p>
            <a:pPr marL="0" indent="0">
              <a:buNone/>
            </a:pPr>
            <a:r>
              <a:rPr lang="en-GB" sz="1100" dirty="0"/>
              <a:t>	</a:t>
            </a:r>
            <a:r>
              <a:rPr lang="en-GB" sz="1100" dirty="0" smtClean="0"/>
              <a:t>- The Grand Remonstrance </a:t>
            </a:r>
          </a:p>
          <a:p>
            <a:pPr marL="0" indent="0">
              <a:buNone/>
            </a:pPr>
            <a:r>
              <a:rPr lang="en-GB" sz="1100" dirty="0"/>
              <a:t>	</a:t>
            </a:r>
            <a:r>
              <a:rPr lang="en-GB" sz="1100" dirty="0" smtClean="0"/>
              <a:t>- Irish Rebellion</a:t>
            </a:r>
          </a:p>
          <a:p>
            <a:pPr marL="0" indent="0">
              <a:buNone/>
            </a:pPr>
            <a:r>
              <a:rPr lang="en-GB" sz="1100" dirty="0"/>
              <a:t>	</a:t>
            </a:r>
            <a:r>
              <a:rPr lang="en-GB" sz="1100" dirty="0" smtClean="0"/>
              <a:t>- Attempted Arrest of the 5 MPs</a:t>
            </a:r>
          </a:p>
          <a:p>
            <a:pPr marL="0" indent="0">
              <a:buNone/>
            </a:pPr>
            <a:r>
              <a:rPr lang="en-GB" sz="1100" dirty="0" smtClean="0"/>
              <a:t>Task 2	Analysis Task: Who was more to blame for the rising tensions across this period? Create two 	lists of evidence that show the King or Parliament to be at fault. </a:t>
            </a:r>
          </a:p>
          <a:p>
            <a:pPr marL="0" indent="0">
              <a:buNone/>
            </a:pPr>
            <a:r>
              <a:rPr lang="en-GB" sz="1100" dirty="0" smtClean="0"/>
              <a:t>Task 3	Research a brief fact file on the Duke of Bedford. Focus on his attempts to bring Crown and 	Parliament together. How significant was his death?</a:t>
            </a:r>
          </a:p>
          <a:p>
            <a:pPr marL="0" indent="0">
              <a:buNone/>
            </a:pPr>
            <a:r>
              <a:rPr lang="en-GB" sz="1100" dirty="0" smtClean="0"/>
              <a:t>Task 4	</a:t>
            </a:r>
            <a:r>
              <a:rPr lang="en-GB" sz="1100" dirty="0"/>
              <a:t>Read </a:t>
            </a:r>
            <a:r>
              <a:rPr lang="en-GB" sz="1100" dirty="0" smtClean="0"/>
              <a:t>Angela</a:t>
            </a:r>
            <a:r>
              <a:rPr lang="en-GB" sz="1100" dirty="0"/>
              <a:t>, Anderson, </a:t>
            </a:r>
            <a:r>
              <a:rPr lang="en-GB" sz="1100" i="1" dirty="0"/>
              <a:t>The Civil Wars</a:t>
            </a:r>
            <a:r>
              <a:rPr lang="en-GB" sz="1100" dirty="0"/>
              <a:t>, </a:t>
            </a:r>
            <a:r>
              <a:rPr lang="en-GB" sz="1100" dirty="0" smtClean="0"/>
              <a:t>p28-33. This is an overview of what historians have 	said about this period. Summarise the different viewpoints. </a:t>
            </a:r>
          </a:p>
          <a:p>
            <a:pPr marL="0" indent="0">
              <a:buNone/>
            </a:pPr>
            <a:r>
              <a:rPr lang="en-GB" sz="1100" dirty="0" smtClean="0"/>
              <a:t>Task 5	</a:t>
            </a:r>
            <a:r>
              <a:rPr lang="en-GB" sz="1100" b="1" dirty="0" smtClean="0"/>
              <a:t>READING</a:t>
            </a:r>
            <a:r>
              <a:rPr lang="en-GB" sz="1100" dirty="0" smtClean="0"/>
              <a:t>: Please read the following sections and take some notes as you do so.</a:t>
            </a:r>
          </a:p>
          <a:p>
            <a:pPr marL="0" indent="0">
              <a:buNone/>
            </a:pPr>
            <a:r>
              <a:rPr lang="en-GB" sz="1100" dirty="0" smtClean="0"/>
              <a:t>	- P. Gaunt, The English Civil Wars, 1642-1651, pp.19-23 for a superb overview of the lead up to 	the course.</a:t>
            </a:r>
          </a:p>
          <a:p>
            <a:pPr marL="0" indent="0">
              <a:buNone/>
            </a:pPr>
            <a:r>
              <a:rPr lang="en-GB" sz="1100" dirty="0" smtClean="0"/>
              <a:t>	- </a:t>
            </a:r>
            <a:r>
              <a:rPr lang="en-GB" sz="1100" dirty="0"/>
              <a:t>J. Miller, </a:t>
            </a:r>
            <a:r>
              <a:rPr lang="en-GB" sz="1100" i="1" dirty="0"/>
              <a:t>The English Civil Wars</a:t>
            </a:r>
            <a:r>
              <a:rPr lang="en-GB" sz="1100" dirty="0"/>
              <a:t>, </a:t>
            </a:r>
            <a:r>
              <a:rPr lang="en-GB" sz="1100" dirty="0" smtClean="0"/>
              <a:t>pp.69-94 </a:t>
            </a:r>
            <a:r>
              <a:rPr lang="en-GB" sz="1100" dirty="0"/>
              <a:t>on </a:t>
            </a:r>
            <a:r>
              <a:rPr lang="en-GB" sz="1100" dirty="0" smtClean="0"/>
              <a:t>The Grand Remonstrance</a:t>
            </a:r>
          </a:p>
          <a:p>
            <a:pPr marL="0" indent="0">
              <a:buNone/>
            </a:pPr>
            <a:r>
              <a:rPr lang="en-GB" sz="1100" dirty="0"/>
              <a:t>	-  D. Smith,  </a:t>
            </a:r>
            <a:r>
              <a:rPr lang="en-GB" sz="1100" i="1" dirty="0"/>
              <a:t>A History of the Modern British Isles</a:t>
            </a:r>
            <a:r>
              <a:rPr lang="en-GB" sz="1100" dirty="0"/>
              <a:t>, </a:t>
            </a:r>
            <a:r>
              <a:rPr lang="en-GB" sz="1100" dirty="0" smtClean="0"/>
              <a:t>Chapter 5 </a:t>
            </a:r>
            <a:r>
              <a:rPr lang="en-GB" sz="1100" dirty="0"/>
              <a:t>‘The </a:t>
            </a:r>
            <a:r>
              <a:rPr lang="en-GB" sz="1100" dirty="0" smtClean="0"/>
              <a:t>Collapse of Multiple 	Monarchies’, pp.110-130) </a:t>
            </a:r>
            <a:endParaRPr lang="en-GB" sz="1100" dirty="0"/>
          </a:p>
          <a:p>
            <a:pPr marL="0" indent="0">
              <a:buNone/>
            </a:pPr>
            <a:r>
              <a:rPr lang="en-GB" sz="1100" dirty="0"/>
              <a:t>	- The Flagship Text Book, </a:t>
            </a:r>
            <a:r>
              <a:rPr lang="en-GB" sz="1100" i="1" dirty="0"/>
              <a:t>Britain 1558-1689, </a:t>
            </a:r>
            <a:r>
              <a:rPr lang="en-GB" sz="1100" i="1" dirty="0" smtClean="0"/>
              <a:t>pp.228-234 </a:t>
            </a:r>
            <a:r>
              <a:rPr lang="en-GB" sz="1100" dirty="0" smtClean="0"/>
              <a:t>for an overview of the period. In 	addition, p.234-235 gives a good source analysis task that you can complete.</a:t>
            </a:r>
            <a:r>
              <a:rPr lang="en-GB" sz="1100" dirty="0"/>
              <a:t>	</a:t>
            </a:r>
            <a:endParaRPr lang="en-GB" sz="1100" dirty="0" smtClean="0"/>
          </a:p>
          <a:p>
            <a:pPr marL="0" indent="0">
              <a:buNone/>
            </a:pPr>
            <a:r>
              <a:rPr lang="en-GB" sz="1100" dirty="0"/>
              <a:t>	- C. </a:t>
            </a:r>
            <a:r>
              <a:rPr lang="en-GB" sz="1100" dirty="0" err="1"/>
              <a:t>Hibbert</a:t>
            </a:r>
            <a:r>
              <a:rPr lang="en-GB" sz="1100" dirty="0"/>
              <a:t>, </a:t>
            </a:r>
            <a:r>
              <a:rPr lang="en-GB" sz="1100" i="1" dirty="0"/>
              <a:t>Charles I</a:t>
            </a:r>
            <a:r>
              <a:rPr lang="en-GB" sz="1100" dirty="0"/>
              <a:t>, </a:t>
            </a:r>
            <a:r>
              <a:rPr lang="en-GB" sz="1100" dirty="0" smtClean="0"/>
              <a:t>pp.148-182 for another excellent overview on the decline into war</a:t>
            </a:r>
          </a:p>
          <a:p>
            <a:pPr marL="0" indent="0">
              <a:buNone/>
            </a:pPr>
            <a:r>
              <a:rPr lang="en-GB" sz="1100" dirty="0"/>
              <a:t>	- </a:t>
            </a:r>
            <a:r>
              <a:rPr lang="en-GB" sz="1100" dirty="0" smtClean="0"/>
              <a:t>Angela, </a:t>
            </a:r>
            <a:r>
              <a:rPr lang="en-GB" sz="1100" dirty="0"/>
              <a:t>Anderson, </a:t>
            </a:r>
            <a:r>
              <a:rPr lang="en-GB" sz="1100" i="1" dirty="0"/>
              <a:t>The Civil Wars</a:t>
            </a:r>
            <a:r>
              <a:rPr lang="en-GB" sz="1100" dirty="0"/>
              <a:t>, </a:t>
            </a:r>
            <a:r>
              <a:rPr lang="en-GB" sz="1100" dirty="0" smtClean="0"/>
              <a:t>p20-51 </a:t>
            </a:r>
            <a:r>
              <a:rPr lang="en-GB" sz="1100" dirty="0"/>
              <a:t>– a very </a:t>
            </a:r>
            <a:r>
              <a:rPr lang="en-GB" sz="1100" dirty="0" smtClean="0"/>
              <a:t>good </a:t>
            </a:r>
            <a:r>
              <a:rPr lang="en-GB" sz="1100" dirty="0"/>
              <a:t>overview of the </a:t>
            </a:r>
            <a:r>
              <a:rPr lang="en-GB" sz="1100" dirty="0" smtClean="0"/>
              <a:t>period that helps by 	picking up key points</a:t>
            </a:r>
            <a:endParaRPr lang="en-GB" sz="1100" dirty="0"/>
          </a:p>
          <a:p>
            <a:pPr marL="0" indent="0">
              <a:buNone/>
            </a:pPr>
            <a:r>
              <a:rPr lang="en-GB" sz="1100" dirty="0" smtClean="0"/>
              <a:t> </a:t>
            </a:r>
            <a:r>
              <a:rPr lang="en-GB" sz="1100" dirty="0"/>
              <a:t>	- D. </a:t>
            </a:r>
            <a:r>
              <a:rPr lang="en-GB" sz="1100" dirty="0" err="1"/>
              <a:t>Purkiss</a:t>
            </a:r>
            <a:r>
              <a:rPr lang="en-GB" sz="1100" dirty="0"/>
              <a:t>, </a:t>
            </a:r>
            <a:r>
              <a:rPr lang="en-GB" sz="1100" i="1" dirty="0"/>
              <a:t>The English Civil War: A people’s history</a:t>
            </a:r>
            <a:r>
              <a:rPr lang="en-GB" sz="1100" dirty="0"/>
              <a:t>, </a:t>
            </a:r>
            <a:r>
              <a:rPr lang="en-GB" sz="1100" dirty="0" smtClean="0"/>
              <a:t>pp.121-139 </a:t>
            </a:r>
            <a:r>
              <a:rPr lang="en-GB" sz="1100" dirty="0"/>
              <a:t>on </a:t>
            </a:r>
            <a:r>
              <a:rPr lang="en-GB" sz="1100" dirty="0" smtClean="0"/>
              <a:t>the decline into war from a 	people’s perspective. </a:t>
            </a:r>
            <a:r>
              <a:rPr lang="en-GB" sz="1100" dirty="0"/>
              <a:t>(Don’t worry about taking notes on this at first – it is a challenging, but </a:t>
            </a:r>
            <a:r>
              <a:rPr lang="en-GB" sz="1100" dirty="0" smtClean="0"/>
              <a:t>	hugely rewarding piece </a:t>
            </a:r>
            <a:r>
              <a:rPr lang="en-GB" sz="1100" dirty="0"/>
              <a:t>of reading – </a:t>
            </a:r>
            <a:r>
              <a:rPr lang="en-GB" sz="1100" dirty="0" smtClean="0"/>
              <a:t>Another </a:t>
            </a:r>
            <a:r>
              <a:rPr lang="en-GB" sz="1100" dirty="0"/>
              <a:t>BRILLIANT WAY TO STRETCH YOURSELF)</a:t>
            </a:r>
          </a:p>
          <a:p>
            <a:pPr marL="0" indent="0">
              <a:buNone/>
            </a:pPr>
            <a:endParaRPr lang="en-GB" sz="1100" dirty="0" smtClean="0"/>
          </a:p>
          <a:p>
            <a:pPr marL="0" indent="0">
              <a:buNone/>
            </a:pPr>
            <a:endParaRPr lang="en-GB" sz="1100" dirty="0"/>
          </a:p>
          <a:p>
            <a:pPr marL="0" indent="0">
              <a:buNone/>
            </a:pPr>
            <a:endParaRPr lang="en-GB" sz="1100" dirty="0"/>
          </a:p>
        </p:txBody>
      </p:sp>
    </p:spTree>
    <p:extLst>
      <p:ext uri="{BB962C8B-B14F-4D97-AF65-F5344CB8AC3E}">
        <p14:creationId xmlns:p14="http://schemas.microsoft.com/office/powerpoint/2010/main" val="2436610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39" y="123953"/>
            <a:ext cx="6295483" cy="7149205"/>
          </a:xfrm>
        </p:spPr>
        <p:txBody>
          <a:bodyPr>
            <a:noAutofit/>
          </a:bodyPr>
          <a:lstStyle/>
          <a:p>
            <a:pPr marL="0" indent="0">
              <a:buNone/>
            </a:pPr>
            <a:r>
              <a:rPr lang="en-GB" sz="1200" b="1" u="sng" dirty="0" smtClean="0">
                <a:solidFill>
                  <a:srgbClr val="C00000"/>
                </a:solidFill>
              </a:rPr>
              <a:t>Section 4) War and Radicalism, 1642-46</a:t>
            </a:r>
          </a:p>
          <a:p>
            <a:pPr marL="0" indent="0">
              <a:buNone/>
            </a:pPr>
            <a:endParaRPr lang="en-GB" sz="1200" b="1" dirty="0" smtClean="0"/>
          </a:p>
          <a:p>
            <a:pPr marL="0" indent="0">
              <a:buNone/>
            </a:pPr>
            <a:r>
              <a:rPr lang="en-GB" sz="1200" b="1" dirty="0" smtClean="0"/>
              <a:t>This section deals with the war itself – its impacts and reasons for its outcome.</a:t>
            </a:r>
          </a:p>
          <a:p>
            <a:pPr marL="0" indent="0">
              <a:buNone/>
            </a:pPr>
            <a:endParaRPr lang="en-GB" sz="1100" dirty="0" smtClean="0"/>
          </a:p>
          <a:p>
            <a:pPr marL="0" indent="0">
              <a:buNone/>
            </a:pPr>
            <a:r>
              <a:rPr lang="en-GB" sz="1100" dirty="0" smtClean="0"/>
              <a:t>Task 1 	Research the following key events/things. Create a short </a:t>
            </a:r>
            <a:r>
              <a:rPr lang="en-GB" sz="1100" dirty="0" err="1" smtClean="0"/>
              <a:t>factfile</a:t>
            </a:r>
            <a:r>
              <a:rPr lang="en-GB" sz="1100" dirty="0" smtClean="0"/>
              <a:t> on each:</a:t>
            </a:r>
          </a:p>
          <a:p>
            <a:pPr marL="0" indent="0">
              <a:buNone/>
            </a:pPr>
            <a:r>
              <a:rPr lang="en-GB" sz="1100" dirty="0"/>
              <a:t>	</a:t>
            </a:r>
            <a:r>
              <a:rPr lang="en-GB" sz="1100" dirty="0" smtClean="0"/>
              <a:t>- Battles of: </a:t>
            </a:r>
            <a:r>
              <a:rPr lang="en-GB" sz="1100" dirty="0" err="1" smtClean="0"/>
              <a:t>Edgehill</a:t>
            </a:r>
            <a:r>
              <a:rPr lang="en-GB" sz="1100" dirty="0" smtClean="0"/>
              <a:t>; 2</a:t>
            </a:r>
            <a:r>
              <a:rPr lang="en-GB" sz="1100" baseline="30000" dirty="0" smtClean="0"/>
              <a:t>nd</a:t>
            </a:r>
            <a:r>
              <a:rPr lang="en-GB" sz="1100" dirty="0" smtClean="0"/>
              <a:t> Newbury; Marston Moor; Naseby.</a:t>
            </a:r>
          </a:p>
          <a:p>
            <a:pPr marL="0" indent="0">
              <a:buNone/>
            </a:pPr>
            <a:r>
              <a:rPr lang="en-GB" sz="1100" dirty="0"/>
              <a:t>	</a:t>
            </a:r>
            <a:r>
              <a:rPr lang="en-GB" sz="1100" dirty="0" smtClean="0"/>
              <a:t>-  Solemn League and Covenant</a:t>
            </a:r>
            <a:endParaRPr lang="en-GB" sz="1100" dirty="0"/>
          </a:p>
          <a:p>
            <a:pPr marL="0" indent="0">
              <a:buNone/>
            </a:pPr>
            <a:r>
              <a:rPr lang="en-GB" sz="1100" dirty="0" smtClean="0"/>
              <a:t>	- Self-Denying Ordnance</a:t>
            </a:r>
          </a:p>
          <a:p>
            <a:pPr marL="0" indent="0">
              <a:buNone/>
            </a:pPr>
            <a:r>
              <a:rPr lang="en-GB" sz="1100" dirty="0"/>
              <a:t>	</a:t>
            </a:r>
            <a:r>
              <a:rPr lang="en-GB" sz="1100" dirty="0" smtClean="0"/>
              <a:t>- The New Model Army</a:t>
            </a:r>
          </a:p>
          <a:p>
            <a:pPr marL="0" indent="0">
              <a:buNone/>
            </a:pPr>
            <a:r>
              <a:rPr lang="en-GB" sz="1100" dirty="0" smtClean="0"/>
              <a:t>Task 2	</a:t>
            </a:r>
            <a:r>
              <a:rPr lang="en-GB" sz="1100" dirty="0"/>
              <a:t>Research the following characters. Create a short biography/</a:t>
            </a:r>
            <a:r>
              <a:rPr lang="en-GB" sz="1100" dirty="0" err="1"/>
              <a:t>factfile</a:t>
            </a:r>
            <a:r>
              <a:rPr lang="en-GB" sz="1100" dirty="0"/>
              <a:t> on each, including info on 	their views, roles and life</a:t>
            </a:r>
          </a:p>
          <a:p>
            <a:pPr marL="0" indent="0">
              <a:buNone/>
            </a:pPr>
            <a:r>
              <a:rPr lang="en-GB" sz="1100" dirty="0"/>
              <a:t>	-  </a:t>
            </a:r>
            <a:r>
              <a:rPr lang="en-GB" sz="1100" dirty="0" smtClean="0"/>
              <a:t>Prince Rupert</a:t>
            </a:r>
          </a:p>
          <a:p>
            <a:pPr marL="0" indent="0">
              <a:buNone/>
            </a:pPr>
            <a:r>
              <a:rPr lang="en-GB" sz="1100" dirty="0"/>
              <a:t>	</a:t>
            </a:r>
            <a:r>
              <a:rPr lang="en-GB" sz="1100" dirty="0" smtClean="0"/>
              <a:t>- Sir Thomas Fairfax</a:t>
            </a:r>
          </a:p>
          <a:p>
            <a:pPr marL="0" indent="0">
              <a:buNone/>
            </a:pPr>
            <a:r>
              <a:rPr lang="en-GB" sz="1100" dirty="0"/>
              <a:t>	</a:t>
            </a:r>
            <a:r>
              <a:rPr lang="en-GB" sz="1100" dirty="0" smtClean="0"/>
              <a:t>- Oliver Cromwell</a:t>
            </a:r>
          </a:p>
          <a:p>
            <a:pPr marL="0" indent="0">
              <a:buNone/>
            </a:pPr>
            <a:r>
              <a:rPr lang="en-GB" sz="1100" dirty="0"/>
              <a:t>	</a:t>
            </a:r>
            <a:r>
              <a:rPr lang="en-GB" sz="1100" dirty="0" smtClean="0"/>
              <a:t>- Edward Montagu, Earl of Manchester</a:t>
            </a:r>
          </a:p>
          <a:p>
            <a:pPr marL="0" indent="0">
              <a:buNone/>
            </a:pPr>
            <a:r>
              <a:rPr lang="en-GB" sz="1100" dirty="0"/>
              <a:t>	</a:t>
            </a:r>
            <a:r>
              <a:rPr lang="en-GB" sz="1100" dirty="0" smtClean="0"/>
              <a:t>- Robert Devereux, Earl of Essex</a:t>
            </a:r>
          </a:p>
          <a:p>
            <a:pPr marL="0" indent="0">
              <a:buNone/>
            </a:pPr>
            <a:r>
              <a:rPr lang="en-GB" sz="1100" dirty="0"/>
              <a:t>	</a:t>
            </a:r>
            <a:r>
              <a:rPr lang="en-GB" sz="1100" dirty="0" smtClean="0"/>
              <a:t>- Alexander Leslie (later 1</a:t>
            </a:r>
            <a:r>
              <a:rPr lang="en-GB" sz="1100" baseline="30000" dirty="0" smtClean="0"/>
              <a:t>st</a:t>
            </a:r>
            <a:r>
              <a:rPr lang="en-GB" sz="1100" dirty="0" smtClean="0"/>
              <a:t> Earl of Leven)</a:t>
            </a:r>
            <a:endParaRPr lang="en-GB" sz="1100" dirty="0"/>
          </a:p>
          <a:p>
            <a:pPr marL="0" indent="0">
              <a:buNone/>
            </a:pPr>
            <a:r>
              <a:rPr lang="en-GB" sz="1100" dirty="0" smtClean="0"/>
              <a:t>Task 3	</a:t>
            </a:r>
            <a:r>
              <a:rPr lang="en-GB" sz="1100" dirty="0"/>
              <a:t>Read Angela, Anderson, </a:t>
            </a:r>
            <a:r>
              <a:rPr lang="en-GB" sz="1100" i="1" dirty="0"/>
              <a:t>The Civil Wars</a:t>
            </a:r>
            <a:r>
              <a:rPr lang="en-GB" sz="1100" dirty="0"/>
              <a:t>,</a:t>
            </a:r>
            <a:r>
              <a:rPr lang="en-GB" sz="1100" dirty="0" smtClean="0"/>
              <a:t>, pp.76-79. Did the Royalists lose or the 	Parliamentarians win the war? Summarise the reasons for your choice.</a:t>
            </a:r>
          </a:p>
          <a:p>
            <a:pPr marL="0" indent="0">
              <a:buNone/>
            </a:pPr>
            <a:r>
              <a:rPr lang="en-GB" sz="1100" dirty="0" smtClean="0"/>
              <a:t>Task 4	</a:t>
            </a:r>
            <a:r>
              <a:rPr lang="en-GB" sz="1100" dirty="0"/>
              <a:t> </a:t>
            </a:r>
            <a:r>
              <a:rPr lang="en-GB" sz="1100" dirty="0" smtClean="0"/>
              <a:t>Read </a:t>
            </a:r>
            <a:r>
              <a:rPr lang="en-GB" sz="1100" dirty="0"/>
              <a:t>Angela, Anderson, </a:t>
            </a:r>
            <a:r>
              <a:rPr lang="en-GB" sz="1100" i="1" dirty="0"/>
              <a:t>The Civil Wars</a:t>
            </a:r>
            <a:r>
              <a:rPr lang="en-GB" sz="1100" dirty="0"/>
              <a:t>,</a:t>
            </a:r>
            <a:r>
              <a:rPr lang="en-GB" sz="1100" dirty="0" smtClean="0"/>
              <a:t>, pp.80-88. Create a brainstorm of all of Parliaments’ 	strengths in the war. </a:t>
            </a:r>
          </a:p>
          <a:p>
            <a:pPr marL="0" indent="0">
              <a:buNone/>
            </a:pPr>
            <a:r>
              <a:rPr lang="en-GB" sz="1100" dirty="0" smtClean="0"/>
              <a:t>Task 5	Read P</a:t>
            </a:r>
            <a:r>
              <a:rPr lang="en-GB" sz="1100" dirty="0"/>
              <a:t>. Gaunt, The English Civil Wars, 1642-1651, </a:t>
            </a:r>
            <a:r>
              <a:rPr lang="en-GB" sz="1100" dirty="0" smtClean="0"/>
              <a:t>pp.63-65 and 75-80. Contrast the soldiers 	stories with those of the civilians. What ways were they similar and different. How far did the 	war affect every day life</a:t>
            </a:r>
          </a:p>
          <a:p>
            <a:pPr marL="0" indent="0">
              <a:buNone/>
            </a:pPr>
            <a:r>
              <a:rPr lang="en-GB" sz="1100" dirty="0" smtClean="0"/>
              <a:t>Task 6	Read </a:t>
            </a:r>
            <a:r>
              <a:rPr lang="en-GB" sz="1100" dirty="0"/>
              <a:t>The Flagship Text Book, </a:t>
            </a:r>
            <a:r>
              <a:rPr lang="en-GB" sz="1100" i="1" dirty="0"/>
              <a:t>Britain 1558-1689, </a:t>
            </a:r>
            <a:r>
              <a:rPr lang="en-GB" sz="1100" i="1" dirty="0" smtClean="0"/>
              <a:t>pp.256-60 </a:t>
            </a:r>
            <a:r>
              <a:rPr lang="en-GB" sz="1100" dirty="0" smtClean="0"/>
              <a:t>which looks at Radicalism in the 	Civil War. Consider the 3 questions on p. 260.</a:t>
            </a:r>
            <a:endParaRPr lang="en-GB" sz="1100" dirty="0"/>
          </a:p>
          <a:p>
            <a:pPr marL="0" indent="0">
              <a:buNone/>
            </a:pPr>
            <a:r>
              <a:rPr lang="en-GB" sz="1100" dirty="0" smtClean="0"/>
              <a:t>Task 7	</a:t>
            </a:r>
            <a:r>
              <a:rPr lang="en-GB" sz="1100" b="1" dirty="0" smtClean="0"/>
              <a:t>READING</a:t>
            </a:r>
            <a:r>
              <a:rPr lang="en-GB" sz="1100" dirty="0" smtClean="0"/>
              <a:t>: Please read the following sections and take some notes as you do so.</a:t>
            </a:r>
          </a:p>
          <a:p>
            <a:pPr marL="0" indent="0">
              <a:buNone/>
            </a:pPr>
            <a:r>
              <a:rPr lang="en-GB" sz="1100" dirty="0" smtClean="0"/>
              <a:t>	- P. Gaunt, The English Civil Wars, 1642-1651, pp.66-74 for a wider look at the war</a:t>
            </a:r>
          </a:p>
          <a:p>
            <a:pPr marL="0" indent="0">
              <a:buNone/>
            </a:pPr>
            <a:r>
              <a:rPr lang="en-GB" sz="1100" dirty="0" smtClean="0"/>
              <a:t>	- </a:t>
            </a:r>
            <a:r>
              <a:rPr lang="en-GB" sz="1100" dirty="0"/>
              <a:t>J. Miller, </a:t>
            </a:r>
            <a:r>
              <a:rPr lang="en-GB" sz="1100" i="1" dirty="0"/>
              <a:t>The English Civil Wars</a:t>
            </a:r>
            <a:r>
              <a:rPr lang="en-GB" sz="1100" dirty="0"/>
              <a:t>, </a:t>
            </a:r>
            <a:r>
              <a:rPr lang="en-GB" sz="1100" dirty="0" smtClean="0"/>
              <a:t>pp.95-118 (Extension – you could read onto </a:t>
            </a:r>
            <a:r>
              <a:rPr lang="en-GB" sz="1100" dirty="0" err="1" smtClean="0"/>
              <a:t>Chaper</a:t>
            </a:r>
            <a:r>
              <a:rPr lang="en-GB" sz="1100" dirty="0" smtClean="0"/>
              <a:t> 6 to look 	at the impact on people. It can be compared to D. </a:t>
            </a:r>
            <a:r>
              <a:rPr lang="en-GB" sz="1100" dirty="0" err="1" smtClean="0"/>
              <a:t>Purkiss</a:t>
            </a:r>
            <a:r>
              <a:rPr lang="en-GB" sz="1100" dirty="0" smtClean="0"/>
              <a:t> below)</a:t>
            </a:r>
          </a:p>
          <a:p>
            <a:pPr marL="0" indent="0">
              <a:buNone/>
            </a:pPr>
            <a:r>
              <a:rPr lang="en-GB" sz="1100" dirty="0"/>
              <a:t>	-  D. Smith,  </a:t>
            </a:r>
            <a:r>
              <a:rPr lang="en-GB" sz="1100" i="1" dirty="0"/>
              <a:t>A History of the Modern British Isles</a:t>
            </a:r>
            <a:r>
              <a:rPr lang="en-GB" sz="1100" dirty="0"/>
              <a:t>, </a:t>
            </a:r>
            <a:r>
              <a:rPr lang="en-GB" sz="1100" dirty="0" smtClean="0"/>
              <a:t>pp.137-147 </a:t>
            </a:r>
            <a:endParaRPr lang="en-GB" sz="1100" dirty="0"/>
          </a:p>
          <a:p>
            <a:pPr marL="0" indent="0">
              <a:buNone/>
            </a:pPr>
            <a:r>
              <a:rPr lang="en-GB" sz="1100" dirty="0"/>
              <a:t>	- The Flagship Text Book, </a:t>
            </a:r>
            <a:r>
              <a:rPr lang="en-GB" sz="1100" i="1" dirty="0"/>
              <a:t>Britain 1558-1689, </a:t>
            </a:r>
            <a:r>
              <a:rPr lang="en-GB" sz="1100" i="1" dirty="0" smtClean="0"/>
              <a:t>pp.237-255 </a:t>
            </a:r>
            <a:r>
              <a:rPr lang="en-GB" sz="1100" dirty="0" smtClean="0"/>
              <a:t>for an overview of the War.</a:t>
            </a:r>
          </a:p>
          <a:p>
            <a:pPr marL="0" indent="0">
              <a:buNone/>
            </a:pPr>
            <a:r>
              <a:rPr lang="en-GB" sz="1100" dirty="0"/>
              <a:t>	- C. </a:t>
            </a:r>
            <a:r>
              <a:rPr lang="en-GB" sz="1100" dirty="0" err="1"/>
              <a:t>Hibbert</a:t>
            </a:r>
            <a:r>
              <a:rPr lang="en-GB" sz="1100" dirty="0"/>
              <a:t>, </a:t>
            </a:r>
            <a:r>
              <a:rPr lang="en-GB" sz="1100" i="1" dirty="0"/>
              <a:t>Charles I</a:t>
            </a:r>
            <a:r>
              <a:rPr lang="en-GB" sz="1100" dirty="0"/>
              <a:t>, </a:t>
            </a:r>
            <a:r>
              <a:rPr lang="en-GB" sz="1100" dirty="0" smtClean="0"/>
              <a:t>pp.183-241 for another excellent overview of war</a:t>
            </a:r>
          </a:p>
          <a:p>
            <a:pPr marL="0" indent="0">
              <a:buNone/>
            </a:pPr>
            <a:r>
              <a:rPr lang="en-GB" sz="1100" dirty="0" smtClean="0"/>
              <a:t> </a:t>
            </a:r>
            <a:r>
              <a:rPr lang="en-GB" sz="1100" dirty="0"/>
              <a:t>	- D. </a:t>
            </a:r>
            <a:r>
              <a:rPr lang="en-GB" sz="1100" dirty="0" err="1"/>
              <a:t>Purkiss</a:t>
            </a:r>
            <a:r>
              <a:rPr lang="en-GB" sz="1100" dirty="0"/>
              <a:t>, </a:t>
            </a:r>
            <a:r>
              <a:rPr lang="en-GB" sz="1100" i="1" dirty="0"/>
              <a:t>The English Civil War: A people’s history</a:t>
            </a:r>
            <a:r>
              <a:rPr lang="en-GB" sz="1100" dirty="0"/>
              <a:t>, </a:t>
            </a:r>
            <a:r>
              <a:rPr lang="en-GB" sz="1100" dirty="0" smtClean="0"/>
              <a:t>Chapters 8 – 27 </a:t>
            </a:r>
            <a:r>
              <a:rPr lang="en-GB" sz="1100" dirty="0"/>
              <a:t>on </a:t>
            </a:r>
            <a:r>
              <a:rPr lang="en-GB" sz="1100" dirty="0" smtClean="0"/>
              <a:t>the impact of war from 	a people’s perspective. Each Chapter takes a different angle, so you can pick and choose. </a:t>
            </a:r>
            <a:r>
              <a:rPr lang="en-GB" sz="1100" dirty="0"/>
              <a:t>(Don’t </a:t>
            </a:r>
            <a:r>
              <a:rPr lang="en-GB" sz="1100" dirty="0" smtClean="0"/>
              <a:t>	worry </a:t>
            </a:r>
            <a:r>
              <a:rPr lang="en-GB" sz="1100" dirty="0"/>
              <a:t>about taking notes on this at first – it is a challenging, but </a:t>
            </a:r>
            <a:r>
              <a:rPr lang="en-GB" sz="1100" dirty="0" smtClean="0"/>
              <a:t>hugely rewarding piece </a:t>
            </a:r>
            <a:r>
              <a:rPr lang="en-GB" sz="1100" dirty="0"/>
              <a:t>of </a:t>
            </a:r>
            <a:r>
              <a:rPr lang="en-GB" sz="1100" dirty="0" smtClean="0"/>
              <a:t>	reading </a:t>
            </a:r>
            <a:r>
              <a:rPr lang="en-GB" sz="1100" dirty="0"/>
              <a:t>– </a:t>
            </a:r>
            <a:r>
              <a:rPr lang="en-GB" sz="1100" dirty="0" smtClean="0"/>
              <a:t>Another </a:t>
            </a:r>
            <a:r>
              <a:rPr lang="en-GB" sz="1100" dirty="0"/>
              <a:t>BRILLIANT WAY TO STRETCH YOURSELF)</a:t>
            </a:r>
          </a:p>
          <a:p>
            <a:pPr marL="0" indent="0">
              <a:buNone/>
            </a:pPr>
            <a:endParaRPr lang="en-GB" sz="1100" dirty="0" smtClean="0"/>
          </a:p>
          <a:p>
            <a:pPr marL="0" indent="0">
              <a:buNone/>
            </a:pPr>
            <a:endParaRPr lang="en-GB" sz="1100" dirty="0"/>
          </a:p>
          <a:p>
            <a:pPr marL="0" indent="0">
              <a:buNone/>
            </a:pPr>
            <a:endParaRPr lang="en-GB" sz="1100" dirty="0"/>
          </a:p>
        </p:txBody>
      </p:sp>
    </p:spTree>
    <p:extLst>
      <p:ext uri="{BB962C8B-B14F-4D97-AF65-F5344CB8AC3E}">
        <p14:creationId xmlns:p14="http://schemas.microsoft.com/office/powerpoint/2010/main" val="1538655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71" y="-218364"/>
            <a:ext cx="5915025" cy="943038"/>
          </a:xfrm>
        </p:spPr>
        <p:txBody>
          <a:bodyPr>
            <a:normAutofit/>
          </a:bodyPr>
          <a:lstStyle/>
          <a:p>
            <a:r>
              <a:rPr lang="en-GB" sz="1800" b="1" u="sng" dirty="0" smtClean="0"/>
              <a:t>Documentaries and Films</a:t>
            </a:r>
            <a:endParaRPr lang="en-GB" sz="1800" b="1" u="sng" dirty="0"/>
          </a:p>
        </p:txBody>
      </p:sp>
      <p:sp>
        <p:nvSpPr>
          <p:cNvPr id="3" name="Content Placeholder 2"/>
          <p:cNvSpPr>
            <a:spLocks noGrp="1"/>
          </p:cNvSpPr>
          <p:nvPr>
            <p:ph idx="1"/>
          </p:nvPr>
        </p:nvSpPr>
        <p:spPr>
          <a:xfrm>
            <a:off x="204716" y="518614"/>
            <a:ext cx="6373505" cy="8625386"/>
          </a:xfrm>
        </p:spPr>
        <p:txBody>
          <a:bodyPr>
            <a:normAutofit/>
          </a:bodyPr>
          <a:lstStyle/>
          <a:p>
            <a:pPr marL="0" indent="0">
              <a:buNone/>
            </a:pPr>
            <a:r>
              <a:rPr lang="en-GB" sz="2300" dirty="0" smtClean="0"/>
              <a:t>The below are films you could watch to extend your understanding of the period. For each one you will need to consider what it says about the period it was filmed in i.e. what can we learn about Hollywood’s and public attitudes from it? Secondly where it is based on real events how accurate is it – what was the real story.</a:t>
            </a:r>
          </a:p>
          <a:p>
            <a:pPr marL="0" indent="0">
              <a:buNone/>
            </a:pPr>
            <a:r>
              <a:rPr lang="en-GB" sz="2300" dirty="0" smtClean="0"/>
              <a:t>--------- </a:t>
            </a:r>
          </a:p>
          <a:p>
            <a:r>
              <a:rPr lang="en-GB" sz="2000" dirty="0" smtClean="0"/>
              <a:t>Cromwell – (A great dramatization – but limited in its historical accuracy. Look at the wiki page on this film as it lists all of the inaccuracies as you watch!)</a:t>
            </a:r>
          </a:p>
          <a:p>
            <a:endParaRPr lang="en-GB" sz="2000" dirty="0" smtClean="0"/>
          </a:p>
          <a:p>
            <a:r>
              <a:rPr lang="en-GB" sz="2000" dirty="0" smtClean="0"/>
              <a:t>To Kill a King – (This is rubbish, but watch it and see what you think!)</a:t>
            </a:r>
            <a:endParaRPr lang="en-GB" sz="2000" dirty="0"/>
          </a:p>
          <a:p>
            <a:pPr marL="0" indent="0">
              <a:buNone/>
            </a:pPr>
            <a:r>
              <a:rPr lang="en-GB" sz="2300" dirty="0" smtClean="0"/>
              <a:t>--------</a:t>
            </a:r>
          </a:p>
          <a:p>
            <a:r>
              <a:rPr lang="en-GB" sz="2000" dirty="0" smtClean="0"/>
              <a:t>‘Blood on their Hands’ – A great Channel 4 Documentary. </a:t>
            </a:r>
            <a:r>
              <a:rPr lang="en-GB" sz="2000" b="1" u="sng" dirty="0" smtClean="0">
                <a:hlinkClick r:id="rId2"/>
              </a:rPr>
              <a:t> </a:t>
            </a:r>
            <a:r>
              <a:rPr lang="en-GB" sz="2000" b="1" u="sng" dirty="0">
                <a:hlinkClick r:id="rId2"/>
              </a:rPr>
              <a:t>https://www.youtube.com/ </a:t>
            </a:r>
            <a:r>
              <a:rPr lang="en-GB" sz="2000" b="1" u="sng" dirty="0" err="1">
                <a:hlinkClick r:id="rId2"/>
              </a:rPr>
              <a:t>watch?v</a:t>
            </a:r>
            <a:r>
              <a:rPr lang="en-GB" sz="2000" b="1" u="sng" dirty="0">
                <a:hlinkClick r:id="rId2"/>
              </a:rPr>
              <a:t>=k7jfpgFdX2E</a:t>
            </a:r>
            <a:r>
              <a:rPr lang="en-GB" sz="2000" b="1" dirty="0"/>
              <a:t> </a:t>
            </a:r>
            <a:endParaRPr lang="en-GB" sz="2000" b="1" dirty="0" smtClean="0"/>
          </a:p>
          <a:p>
            <a:endParaRPr lang="en-GB" sz="2000" b="1" dirty="0"/>
          </a:p>
          <a:p>
            <a:r>
              <a:rPr lang="en-GB" sz="2000" dirty="0" smtClean="0"/>
              <a:t>Battlefield Britain: Naseby – available on DVD and sometimes on </a:t>
            </a:r>
            <a:r>
              <a:rPr lang="en-GB" sz="2000" dirty="0" err="1" smtClean="0"/>
              <a:t>Youtube</a:t>
            </a:r>
            <a:r>
              <a:rPr lang="en-GB" sz="2000" dirty="0" smtClean="0"/>
              <a:t>. </a:t>
            </a:r>
            <a:endParaRPr lang="en-GB" sz="2000" dirty="0"/>
          </a:p>
          <a:p>
            <a:endParaRPr lang="en-GB" sz="2400" u="sng" dirty="0" smtClean="0">
              <a:hlinkClick r:id="rId3"/>
            </a:endParaRPr>
          </a:p>
          <a:p>
            <a:r>
              <a:rPr lang="en-GB" sz="2200" dirty="0" smtClean="0"/>
              <a:t>A great documentary on Cromwell</a:t>
            </a:r>
            <a:endParaRPr lang="en-GB" sz="2200" dirty="0" smtClean="0">
              <a:hlinkClick r:id="rId3"/>
            </a:endParaRPr>
          </a:p>
          <a:p>
            <a:pPr marL="0" indent="0">
              <a:buNone/>
            </a:pPr>
            <a:r>
              <a:rPr lang="en-GB" sz="2200" u="sng" dirty="0" smtClean="0">
                <a:hlinkClick r:id="rId4"/>
              </a:rPr>
              <a:t>https</a:t>
            </a:r>
            <a:r>
              <a:rPr lang="en-GB" sz="2200" u="sng" dirty="0">
                <a:hlinkClick r:id="rId4"/>
              </a:rPr>
              <a:t>://</a:t>
            </a:r>
            <a:r>
              <a:rPr lang="en-GB" sz="2200" u="sng" dirty="0" smtClean="0">
                <a:hlinkClick r:id="rId4"/>
              </a:rPr>
              <a:t>www.youtube.com/</a:t>
            </a:r>
            <a:r>
              <a:rPr lang="en-GB" sz="2200" dirty="0" smtClean="0">
                <a:hlinkClick r:id="rId4"/>
              </a:rPr>
              <a:t>watch?v=b6SM3PjexkU</a:t>
            </a:r>
            <a:r>
              <a:rPr lang="en-GB" sz="2200" dirty="0">
                <a:hlinkClick r:id="rId4"/>
              </a:rPr>
              <a:t>&amp; index=2&amp;list=PL6oforB7ir5LIr9-L0EiNObnAIq3LFZ04</a:t>
            </a:r>
            <a:endParaRPr lang="en-GB" sz="2200" dirty="0"/>
          </a:p>
          <a:p>
            <a:pPr marL="0" indent="0">
              <a:buNone/>
            </a:pPr>
            <a:endParaRPr lang="en-GB" sz="2300" dirty="0" smtClean="0"/>
          </a:p>
          <a:p>
            <a:pPr marL="0" indent="0">
              <a:buNone/>
            </a:pPr>
            <a:endParaRPr lang="en-GB" sz="2300" b="1" u="sng" dirty="0"/>
          </a:p>
          <a:p>
            <a:pPr marL="0" indent="0">
              <a:buNone/>
            </a:pPr>
            <a:endParaRPr lang="en-GB" dirty="0"/>
          </a:p>
          <a:p>
            <a:pPr marL="0" indent="0">
              <a:buNone/>
            </a:pPr>
            <a:endParaRPr lang="en-GB" sz="1100" dirty="0"/>
          </a:p>
        </p:txBody>
      </p:sp>
    </p:spTree>
    <p:extLst>
      <p:ext uri="{BB962C8B-B14F-4D97-AF65-F5344CB8AC3E}">
        <p14:creationId xmlns:p14="http://schemas.microsoft.com/office/powerpoint/2010/main" val="2029500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324BA41CF7B54892663ABB0893F5E5" ma:contentTypeVersion="2" ma:contentTypeDescription="Create a new document." ma:contentTypeScope="" ma:versionID="a074bd02080dd5a3f62f9d9707637703">
  <xsd:schema xmlns:xsd="http://www.w3.org/2001/XMLSchema" xmlns:xs="http://www.w3.org/2001/XMLSchema" xmlns:p="http://schemas.microsoft.com/office/2006/metadata/properties" xmlns:ns2="e020aa32-f28b-42b6-b9a8-d9dbf74941ad" targetNamespace="http://schemas.microsoft.com/office/2006/metadata/properties" ma:root="true" ma:fieldsID="73f5ae4ca503ed928803f6867d1303aa" ns2:_="">
    <xsd:import namespace="e020aa32-f28b-42b6-b9a8-d9dbf74941a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0aa32-f28b-42b6-b9a8-d9dbf74941a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E97E3B-4D8E-4F44-B7EC-A4ABA3836F98}">
  <ds:schemaRefs>
    <ds:schemaRef ds:uri="http://www.w3.org/XML/1998/namespace"/>
    <ds:schemaRef ds:uri="e020aa32-f28b-42b6-b9a8-d9dbf74941ad"/>
    <ds:schemaRef ds:uri="http://schemas.microsoft.com/office/2006/documentManagement/types"/>
    <ds:schemaRef ds:uri="http://purl.org/dc/terms/"/>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FD6756F-B6D5-41FA-BD98-A9FE0A188824}">
  <ds:schemaRefs>
    <ds:schemaRef ds:uri="http://schemas.microsoft.com/sharepoint/v3/contenttype/forms"/>
  </ds:schemaRefs>
</ds:datastoreItem>
</file>

<file path=customXml/itemProps3.xml><?xml version="1.0" encoding="utf-8"?>
<ds:datastoreItem xmlns:ds="http://schemas.openxmlformats.org/officeDocument/2006/customXml" ds:itemID="{1F25C4D8-DF89-4B5E-8E2A-9E980F3D56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0aa32-f28b-42b6-b9a8-d9dbf74941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3450</TotalTime>
  <Words>693</Words>
  <Application>Microsoft Office PowerPoint</Application>
  <PresentationFormat>On-screen Show (4:3)</PresentationFormat>
  <Paragraphs>151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Bodoni MT Condensed</vt:lpstr>
      <vt:lpstr>Calibri</vt:lpstr>
      <vt:lpstr>Calibri Light</vt:lpstr>
      <vt:lpstr>Wingdings</vt:lpstr>
      <vt:lpstr>Office Theme</vt:lpstr>
      <vt:lpstr>The English Revolution,  1625 – 1660         Private Study and Deeper Learning Guide. </vt:lpstr>
      <vt:lpstr>PowerPoint Presentation</vt:lpstr>
      <vt:lpstr>Going Deeper – PS Tasks to extend and deepen your Knowledge</vt:lpstr>
      <vt:lpstr>PowerPoint Presentation</vt:lpstr>
      <vt:lpstr>PowerPoint Presentation</vt:lpstr>
      <vt:lpstr>PowerPoint Presentation</vt:lpstr>
      <vt:lpstr>Documentaries and Films</vt:lpstr>
    </vt:vector>
  </TitlesOfParts>
  <Company>Hinchingbrooke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LeighJ</dc:creator>
  <cp:lastModifiedBy>LeighJ</cp:lastModifiedBy>
  <cp:revision>62</cp:revision>
  <dcterms:created xsi:type="dcterms:W3CDTF">2016-06-28T12:15:08Z</dcterms:created>
  <dcterms:modified xsi:type="dcterms:W3CDTF">2016-09-14T15:03:00Z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0x01010088324BA41CF7B54892663ABB0893F5E5</vt:lpwstr>
  </property>
</Properties>
</file>