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5" r:id="rId8"/>
    <p:sldId id="263" r:id="rId9"/>
    <p:sldId id="26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789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161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65622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34668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8355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911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32413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6862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825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5991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1657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20000">
              <a:schemeClr val="accent2">
                <a:lumMod val="75000"/>
              </a:schemeClr>
            </a:gs>
            <a:gs pos="87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413581-2CE1-490D-B732-361792A8F7EF}" type="datetimeFigureOut">
              <a:rPr lang="en-GB" smtClean="0"/>
              <a:t>15/05/2015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5CD6D-47AA-4632-9089-7E1A98C1654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751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amwisethegreek.files.wordpress.com/2011/02/aristotle_stone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Last minute critical theory club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192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3" descr="5 Levels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212" y="457200"/>
            <a:ext cx="8231188" cy="5486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9324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the five modes?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/>
            <a:r>
              <a:rPr lang="en-US" b="1" dirty="0" smtClean="0"/>
              <a:t>Inventive </a:t>
            </a:r>
            <a:r>
              <a:rPr lang="en-US" b="1" dirty="0"/>
              <a:t>Arts Participation</a:t>
            </a:r>
            <a:r>
              <a:rPr lang="en-US" dirty="0"/>
              <a:t> engages the mind, body and spirit in an act of artistic creation that is unique and idiosyncratic, regardless of skill level.</a:t>
            </a:r>
            <a:endParaRPr lang="en-GB" dirty="0"/>
          </a:p>
          <a:p>
            <a:pPr lvl="0"/>
            <a:r>
              <a:rPr lang="en-US" b="1" dirty="0"/>
              <a:t>Interpretive Arts Participation</a:t>
            </a:r>
            <a:r>
              <a:rPr lang="en-US" dirty="0"/>
              <a:t> is a creative act of self-expression that brings alive and adds value to pre-existing works of art, either individually or collaboratively.</a:t>
            </a:r>
            <a:endParaRPr lang="en-GB" dirty="0"/>
          </a:p>
          <a:p>
            <a:pPr lvl="0"/>
            <a:r>
              <a:rPr lang="en-US" b="1" dirty="0"/>
              <a:t>Curatorial Arts Participation</a:t>
            </a:r>
            <a:r>
              <a:rPr lang="en-US" dirty="0"/>
              <a:t> is the creative act of purposefully selecting, organizing and collecting art to the satisfaction of one’s own artistic sensibility.</a:t>
            </a:r>
            <a:endParaRPr lang="en-GB" dirty="0"/>
          </a:p>
          <a:p>
            <a:pPr lvl="0"/>
            <a:r>
              <a:rPr lang="en-US" b="1" dirty="0"/>
              <a:t>Observational Arts Participation</a:t>
            </a:r>
            <a:r>
              <a:rPr lang="en-US" dirty="0"/>
              <a:t> encompasses arts experiences that you select or consent to, motivated by some expectation of value.</a:t>
            </a:r>
            <a:endParaRPr lang="en-GB" dirty="0"/>
          </a:p>
          <a:p>
            <a:pPr lvl="0"/>
            <a:r>
              <a:rPr lang="en-US" b="1" dirty="0"/>
              <a:t>Ambient Arts Participation</a:t>
            </a:r>
            <a:r>
              <a:rPr lang="en-US" dirty="0"/>
              <a:t> involves experiencing art, consciously or unconsciously, that you did not select.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58087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>
          <a:xfrm>
            <a:off x="850900" y="136525"/>
            <a:ext cx="10515600" cy="727075"/>
          </a:xfrm>
        </p:spPr>
        <p:txBody>
          <a:bodyPr/>
          <a:lstStyle/>
          <a:p>
            <a:r>
              <a:rPr lang="en-GB" altLang="en-US" dirty="0" smtClean="0"/>
              <a:t>Aristotle and Catharsis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800" y="1196976"/>
            <a:ext cx="11315700" cy="452596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GB" sz="2000" dirty="0"/>
              <a:t>Catharsis = purgation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How this relates to the horror film:</a:t>
            </a:r>
          </a:p>
          <a:p>
            <a:pPr>
              <a:defRPr/>
            </a:pPr>
            <a:endParaRPr lang="en-GB" sz="2000" dirty="0"/>
          </a:p>
          <a:p>
            <a:pPr marL="0" indent="0">
              <a:buNone/>
              <a:defRPr/>
            </a:pPr>
            <a:r>
              <a:rPr lang="en-GB" sz="2000" dirty="0"/>
              <a:t>Version 1</a:t>
            </a:r>
          </a:p>
          <a:p>
            <a:pPr>
              <a:defRPr/>
            </a:pPr>
            <a:r>
              <a:rPr lang="en-GB" sz="2000" dirty="0"/>
              <a:t>Fear poisons life with anxiety.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Catharsis can flush this feeling from our systems, bring it into the open, and clear the air.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This may explain the appeal of horror movies: they redirect our fears toward something external, grotesque, and finally ridiculous, in order to puncture them. </a:t>
            </a:r>
          </a:p>
          <a:p>
            <a:pPr>
              <a:defRPr/>
            </a:pPr>
            <a:endParaRPr lang="en-GB" sz="2000" dirty="0"/>
          </a:p>
          <a:p>
            <a:pPr>
              <a:defRPr/>
            </a:pPr>
            <a:r>
              <a:rPr lang="en-GB" sz="2000" dirty="0"/>
              <a:t>In this sense of purgation, the horror movie is a kind of medicine that does its work and leaves the soul healthier</a:t>
            </a:r>
          </a:p>
        </p:txBody>
      </p:sp>
      <p:pic>
        <p:nvPicPr>
          <p:cNvPr id="38916" name="Picture 2" descr="http://samwisethegreek.files.wordpress.com/2011/02/aristotle_stone.jpg?w=250&amp;h=300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1388" y="365125"/>
            <a:ext cx="1827212" cy="219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916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19676" y="355601"/>
            <a:ext cx="6994525" cy="57927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en-GB" sz="2400" dirty="0"/>
              <a:t>Version 2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 marL="0" indent="0">
              <a:buNone/>
              <a:defRPr/>
            </a:pPr>
            <a:r>
              <a:rPr lang="en-GB" sz="2400" dirty="0"/>
              <a:t>On the other hand, fear might have a secret allure, so that what we need to purge is the </a:t>
            </a:r>
            <a:r>
              <a:rPr lang="en-GB" sz="2400" b="1" dirty="0"/>
              <a:t>desire for the thrill </a:t>
            </a:r>
            <a:r>
              <a:rPr lang="en-GB" sz="2400" dirty="0"/>
              <a:t>that comes with fear. </a:t>
            </a:r>
          </a:p>
          <a:p>
            <a:pPr marL="0" indent="0">
              <a:buNone/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The horror movie provides a safe way to indulge and satisfy the longing to feel afraid, and go home afterward satisfied; the desire is purged, temporarily, by being fed. </a:t>
            </a:r>
          </a:p>
          <a:p>
            <a:pPr>
              <a:defRPr/>
            </a:pPr>
            <a:endParaRPr lang="en-GB" sz="2400" dirty="0"/>
          </a:p>
          <a:p>
            <a:pPr>
              <a:defRPr/>
            </a:pPr>
            <a:r>
              <a:rPr lang="en-GB" sz="2400" dirty="0"/>
              <a:t>In this sense the emotional experience of film is a potentially addictive drug. </a:t>
            </a:r>
          </a:p>
          <a:p>
            <a:pPr>
              <a:defRPr/>
            </a:pPr>
            <a:endParaRPr lang="en-GB" sz="1800" dirty="0"/>
          </a:p>
          <a:p>
            <a:pPr>
              <a:defRPr/>
            </a:pPr>
            <a:endParaRPr lang="en-GB" dirty="0"/>
          </a:p>
        </p:txBody>
      </p:sp>
      <p:pic>
        <p:nvPicPr>
          <p:cNvPr id="39939" name="Picture 2" descr="aristot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563" y="188914"/>
            <a:ext cx="1763712" cy="246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Picture 4" descr="'Let The Right One In' - let-the-right-one-in Screenca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89" y="3625851"/>
            <a:ext cx="4875303" cy="274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62551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100" y="327025"/>
            <a:ext cx="10515600" cy="676275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‘Torture porn’</a:t>
            </a:r>
            <a:br>
              <a:rPr lang="en-GB" dirty="0" smtClean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2100" y="1182688"/>
            <a:ext cx="10515600" cy="53705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dirty="0" smtClean="0"/>
              <a:t>Cinema allows us </a:t>
            </a:r>
            <a:r>
              <a:rPr lang="en-GB" b="1" dirty="0" smtClean="0"/>
              <a:t>vicarious access to forbidden behaviour</a:t>
            </a: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 </a:t>
            </a:r>
            <a:endParaRPr lang="en-GB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Go on – link this to </a:t>
            </a:r>
            <a:r>
              <a:rPr lang="en-GB" dirty="0" err="1" smtClean="0"/>
              <a:t>Jaques</a:t>
            </a:r>
            <a:r>
              <a:rPr lang="en-GB" dirty="0" smtClean="0"/>
              <a:t> </a:t>
            </a:r>
            <a:r>
              <a:rPr lang="en-GB" dirty="0" err="1" smtClean="0"/>
              <a:t>Lacan</a:t>
            </a:r>
            <a:r>
              <a:rPr lang="en-GB" dirty="0" smtClean="0"/>
              <a:t> and </a:t>
            </a:r>
            <a:r>
              <a:rPr lang="en-GB" dirty="0" err="1" smtClean="0"/>
              <a:t>mis</a:t>
            </a:r>
            <a:r>
              <a:rPr lang="en-GB" dirty="0" smtClean="0"/>
              <a:t>-recognition or to Laura </a:t>
            </a:r>
            <a:r>
              <a:rPr lang="en-GB" dirty="0" err="1" smtClean="0"/>
              <a:t>Mulvey</a:t>
            </a:r>
            <a:r>
              <a:rPr lang="en-GB" dirty="0" smtClean="0"/>
              <a:t> and the mechanics of male identification.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1550" y="2058194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1335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0" y="352425"/>
            <a:ext cx="11010900" cy="1325563"/>
          </a:xfrm>
        </p:spPr>
        <p:txBody>
          <a:bodyPr/>
          <a:lstStyle/>
          <a:p>
            <a:r>
              <a:rPr lang="en-GB" dirty="0" smtClean="0"/>
              <a:t>Subjective camera and violence on screen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2337812"/>
            <a:ext cx="3835400" cy="2892987"/>
          </a:xfrm>
        </p:spPr>
      </p:pic>
    </p:spTree>
    <p:extLst>
      <p:ext uri="{BB962C8B-B14F-4D97-AF65-F5344CB8AC3E}">
        <p14:creationId xmlns:p14="http://schemas.microsoft.com/office/powerpoint/2010/main" val="199281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idx="1"/>
          </p:nvPr>
        </p:nvSpPr>
        <p:spPr>
          <a:xfrm>
            <a:off x="901700" y="214314"/>
            <a:ext cx="9309100" cy="3000375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GB" altLang="en-US" b="1" dirty="0" smtClean="0">
                <a:solidFill>
                  <a:schemeClr val="hlink"/>
                </a:solidFill>
              </a:rPr>
              <a:t>SCOPOPHILIA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>
                <a:solidFill>
                  <a:schemeClr val="hlink"/>
                </a:solidFill>
              </a:rPr>
              <a:t>Are we being permitted to give rein to a type of human interest in others that might more normally be considered socially unacceptable? </a:t>
            </a:r>
          </a:p>
          <a:p>
            <a:pPr eaLnBrk="1" hangingPunct="1">
              <a:lnSpc>
                <a:spcPct val="90000"/>
              </a:lnSpc>
            </a:pPr>
            <a:r>
              <a:rPr lang="en-GB" altLang="en-US" dirty="0" smtClean="0"/>
              <a:t>If so, what sorts of emotion do we experience at this point?</a:t>
            </a:r>
          </a:p>
          <a:p>
            <a:pPr eaLnBrk="1" hangingPunct="1"/>
            <a:endParaRPr lang="en-GB" altLang="en-US" dirty="0" smtClean="0"/>
          </a:p>
        </p:txBody>
      </p:sp>
      <p:pic>
        <p:nvPicPr>
          <p:cNvPr id="35843" name="Picture 3" descr="malena screen 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25" y="3357563"/>
            <a:ext cx="7620000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283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2"/>
          <p:cNvSpPr>
            <a:spLocks noGrp="1"/>
          </p:cNvSpPr>
          <p:nvPr>
            <p:ph idx="1"/>
          </p:nvPr>
        </p:nvSpPr>
        <p:spPr>
          <a:xfrm>
            <a:off x="1914525" y="404813"/>
            <a:ext cx="8229600" cy="4525962"/>
          </a:xfrm>
        </p:spPr>
        <p:txBody>
          <a:bodyPr/>
          <a:lstStyle/>
          <a:p>
            <a:r>
              <a:rPr lang="en-GB" altLang="en-US" sz="2000"/>
              <a:t>Either explanation may account for the popularity of horror movies among teenagers, since fear is so much a fact of that time of life. </a:t>
            </a:r>
          </a:p>
          <a:p>
            <a:endParaRPr lang="en-GB" altLang="en-US" sz="2000"/>
          </a:p>
          <a:p>
            <a:r>
              <a:rPr lang="en-GB" altLang="en-US" sz="2000"/>
              <a:t>For those of us who are older, the tear-jerker may have more appeal, offering a way to purge the regrets of our lives in a sentimental outpouring of pity. </a:t>
            </a:r>
          </a:p>
          <a:p>
            <a:endParaRPr lang="en-GB" altLang="en-US" sz="2000"/>
          </a:p>
          <a:p>
            <a:r>
              <a:rPr lang="en-GB" altLang="en-US" sz="2000"/>
              <a:t>As with fear, this purgation too may be either medicinal or drug-like.</a:t>
            </a:r>
          </a:p>
          <a:p>
            <a:endParaRPr lang="en-GB" altLang="en-US" smtClean="0"/>
          </a:p>
        </p:txBody>
      </p:sp>
      <p:pic>
        <p:nvPicPr>
          <p:cNvPr id="40963" name="Picture 2" descr="'Let The Right One In' ~ Deleted Scene ~ Eli &amp; Oskar In The Snow - let-the-right-one-in Screenc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6" y="3595688"/>
            <a:ext cx="5616575" cy="316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8333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450</Words>
  <Application>Microsoft Office PowerPoint</Application>
  <PresentationFormat>Widescreen</PresentationFormat>
  <Paragraphs>46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Last minute critical theory club</vt:lpstr>
      <vt:lpstr>PowerPoint Presentation</vt:lpstr>
      <vt:lpstr>What are the five modes? </vt:lpstr>
      <vt:lpstr>Aristotle and Catharsis</vt:lpstr>
      <vt:lpstr>PowerPoint Presentation</vt:lpstr>
      <vt:lpstr>‘Torture porn’ </vt:lpstr>
      <vt:lpstr>Subjective camera and violence on screen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Last minute critical theory club</dc:title>
  <dc:creator>LloydP</dc:creator>
  <cp:lastModifiedBy>LloydP</cp:lastModifiedBy>
  <cp:revision>3</cp:revision>
  <dcterms:created xsi:type="dcterms:W3CDTF">2015-05-15T08:29:40Z</dcterms:created>
  <dcterms:modified xsi:type="dcterms:W3CDTF">2015-05-15T08:39:25Z</dcterms:modified>
</cp:coreProperties>
</file>