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6" autoAdjust="0"/>
    <p:restoredTop sz="94660"/>
  </p:normalViewPr>
  <p:slideViewPr>
    <p:cSldViewPr>
      <p:cViewPr varScale="1">
        <p:scale>
          <a:sx n="75" d="100"/>
          <a:sy n="75" d="100"/>
        </p:scale>
        <p:origin x="-102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50CDF-6A36-40B0-ADF6-C7B5A9015C78}" type="datetimeFigureOut">
              <a:rPr lang="en-GB" smtClean="0"/>
              <a:t>14/10/2012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81504-4853-41F3-9B3E-B522C3DCC6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390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50CDF-6A36-40B0-ADF6-C7B5A9015C78}" type="datetimeFigureOut">
              <a:rPr lang="en-GB" smtClean="0"/>
              <a:t>14/10/2012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81504-4853-41F3-9B3E-B522C3DCC6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842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50CDF-6A36-40B0-ADF6-C7B5A9015C78}" type="datetimeFigureOut">
              <a:rPr lang="en-GB" smtClean="0"/>
              <a:t>14/10/2012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81504-4853-41F3-9B3E-B522C3DCC6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4899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50CDF-6A36-40B0-ADF6-C7B5A9015C78}" type="datetimeFigureOut">
              <a:rPr lang="en-GB" smtClean="0"/>
              <a:t>14/10/2012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81504-4853-41F3-9B3E-B522C3DCC6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7114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50CDF-6A36-40B0-ADF6-C7B5A9015C78}" type="datetimeFigureOut">
              <a:rPr lang="en-GB" smtClean="0"/>
              <a:t>14/10/2012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81504-4853-41F3-9B3E-B522C3DCC6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534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50CDF-6A36-40B0-ADF6-C7B5A9015C78}" type="datetimeFigureOut">
              <a:rPr lang="en-GB" smtClean="0"/>
              <a:t>14/10/2012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81504-4853-41F3-9B3E-B522C3DCC6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284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50CDF-6A36-40B0-ADF6-C7B5A9015C78}" type="datetimeFigureOut">
              <a:rPr lang="en-GB" smtClean="0"/>
              <a:t>14/10/2012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81504-4853-41F3-9B3E-B522C3DCC6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4854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50CDF-6A36-40B0-ADF6-C7B5A9015C78}" type="datetimeFigureOut">
              <a:rPr lang="en-GB" smtClean="0"/>
              <a:t>14/10/2012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81504-4853-41F3-9B3E-B522C3DCC6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8618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50CDF-6A36-40B0-ADF6-C7B5A9015C78}" type="datetimeFigureOut">
              <a:rPr lang="en-GB" smtClean="0"/>
              <a:t>14/10/2012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81504-4853-41F3-9B3E-B522C3DCC6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3183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50CDF-6A36-40B0-ADF6-C7B5A9015C78}" type="datetimeFigureOut">
              <a:rPr lang="en-GB" smtClean="0"/>
              <a:t>14/10/2012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81504-4853-41F3-9B3E-B522C3DCC6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9659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50CDF-6A36-40B0-ADF6-C7B5A9015C78}" type="datetimeFigureOut">
              <a:rPr lang="en-GB" smtClean="0"/>
              <a:t>14/10/2012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81504-4853-41F3-9B3E-B522C3DCC6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6890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50CDF-6A36-40B0-ADF6-C7B5A9015C78}" type="datetimeFigureOut">
              <a:rPr lang="en-GB" smtClean="0"/>
              <a:t>14/10/2012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81504-4853-41F3-9B3E-B522C3DCC6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4642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.uk/schools/gcsebitesize/geography/climate_change/greenhouse_effect_rev2.shtml" TargetMode="External"/><Relationship Id="rId2" Type="http://schemas.openxmlformats.org/officeDocument/2006/relationships/hyperlink" Target="http://www.youtube.com/watch?v=2taViFH_6_Y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.uk/schools/gcsebitesize/geography/energy_resources/energy_rev2.shtml" TargetMode="External"/><Relationship Id="rId2" Type="http://schemas.openxmlformats.org/officeDocument/2006/relationships/hyperlink" Target="http://www.bbc.co.uk/schools/gcsebitesize/geography/energy_resources/energy_rev1.s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bbc.co.uk/schools/gcsebitesize/geography/wasting_resources/waste_pollution_rev7.s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.uk/news/special_reports/oil_disaster/" TargetMode="External"/><Relationship Id="rId2" Type="http://schemas.openxmlformats.org/officeDocument/2006/relationships/hyperlink" Target="http://www.bbc.co.uk/schools/gcsebitesize/geography/wasting_resources/waste_pollution_rev5.s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-cool.co.uk/gcse/biology/environmental-problems/revise-it/acid-rain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Energy Revision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Use this PowerPoint in addition to your exercise book to help you revise.</a:t>
            </a:r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72682" y="5746204"/>
            <a:ext cx="8998636" cy="1111796"/>
            <a:chOff x="72682" y="5746204"/>
            <a:chExt cx="8998636" cy="1111796"/>
          </a:xfrm>
        </p:grpSpPr>
        <p:pic>
          <p:nvPicPr>
            <p:cNvPr id="5" name="Picture 3" descr="C:\Users\Kate\AppData\Local\Microsoft\Windows\Temporary Internet Files\Content.IE5\MVMFMZIY\MC900437340[1]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1537" b="30962"/>
            <a:stretch/>
          </p:blipFill>
          <p:spPr bwMode="auto">
            <a:xfrm>
              <a:off x="72682" y="5746204"/>
              <a:ext cx="2915142" cy="1092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3" descr="C:\Users\Kate\AppData\Local\Microsoft\Windows\Temporary Internet Files\Content.IE5\MVMFMZIY\MC900437340[1]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1537" b="30962"/>
            <a:stretch/>
          </p:blipFill>
          <p:spPr bwMode="auto">
            <a:xfrm>
              <a:off x="3131840" y="5765800"/>
              <a:ext cx="2915142" cy="1092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3" descr="C:\Users\Kate\AppData\Local\Microsoft\Windows\Temporary Internet Files\Content.IE5\MVMFMZIY\MC900437340[1]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1537" b="30962"/>
            <a:stretch/>
          </p:blipFill>
          <p:spPr bwMode="auto">
            <a:xfrm>
              <a:off x="6156176" y="5765800"/>
              <a:ext cx="2915142" cy="1092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0287335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Global Warming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You need to know the causes, impacts and responses.</a:t>
            </a:r>
          </a:p>
          <a:p>
            <a:pPr marL="0" indent="0">
              <a:buNone/>
            </a:pPr>
            <a:endParaRPr lang="en-GB" dirty="0" smtClean="0">
              <a:hlinkClick r:id="rId2"/>
            </a:endParaRPr>
          </a:p>
          <a:p>
            <a:pPr marL="0" indent="0">
              <a:buNone/>
            </a:pPr>
            <a:r>
              <a:rPr lang="en-GB" dirty="0" smtClean="0">
                <a:hlinkClick r:id="rId2"/>
              </a:rPr>
              <a:t>Global Warming - None like it hot!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hlinkClick r:id="rId3"/>
              </a:rPr>
              <a:t>Greenhouse Effect explanation</a:t>
            </a:r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72682" y="5746204"/>
            <a:ext cx="8998636" cy="1111796"/>
            <a:chOff x="72682" y="5746204"/>
            <a:chExt cx="8998636" cy="1111796"/>
          </a:xfrm>
        </p:grpSpPr>
        <p:pic>
          <p:nvPicPr>
            <p:cNvPr id="5" name="Picture 3" descr="C:\Users\Kate\AppData\Local\Microsoft\Windows\Temporary Internet Files\Content.IE5\MVMFMZIY\MC900437340[1].jp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1537" b="30962"/>
            <a:stretch/>
          </p:blipFill>
          <p:spPr bwMode="auto">
            <a:xfrm>
              <a:off x="72682" y="5746204"/>
              <a:ext cx="2915142" cy="1092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3" descr="C:\Users\Kate\AppData\Local\Microsoft\Windows\Temporary Internet Files\Content.IE5\MVMFMZIY\MC900437340[1].jp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1537" b="30962"/>
            <a:stretch/>
          </p:blipFill>
          <p:spPr bwMode="auto">
            <a:xfrm>
              <a:off x="3131840" y="5765800"/>
              <a:ext cx="2915142" cy="1092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3" descr="C:\Users\Kate\AppData\Local\Microsoft\Windows\Temporary Internet Files\Content.IE5\MVMFMZIY\MC900437340[1].jp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1537" b="30962"/>
            <a:stretch/>
          </p:blipFill>
          <p:spPr bwMode="auto">
            <a:xfrm>
              <a:off x="6156176" y="5765800"/>
              <a:ext cx="2915142" cy="1092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389795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Solutions to the energy crisis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should we do about our future use of energy?</a:t>
            </a:r>
          </a:p>
          <a:p>
            <a:pPr lvl="1"/>
            <a:r>
              <a:rPr lang="en-GB" dirty="0" smtClean="0"/>
              <a:t>Which types of energy is going to run out?</a:t>
            </a:r>
          </a:p>
          <a:p>
            <a:pPr lvl="1"/>
            <a:r>
              <a:rPr lang="en-GB" dirty="0" smtClean="0"/>
              <a:t>Which types of energy are damaging our planet?</a:t>
            </a:r>
          </a:p>
          <a:p>
            <a:pPr lvl="1"/>
            <a:r>
              <a:rPr lang="en-GB" dirty="0" smtClean="0"/>
              <a:t>How do you think we should change our energy use?</a:t>
            </a:r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72682" y="5746204"/>
            <a:ext cx="8998636" cy="1111796"/>
            <a:chOff x="72682" y="5746204"/>
            <a:chExt cx="8998636" cy="1111796"/>
          </a:xfrm>
        </p:grpSpPr>
        <p:pic>
          <p:nvPicPr>
            <p:cNvPr id="5" name="Picture 3" descr="C:\Users\Kate\AppData\Local\Microsoft\Windows\Temporary Internet Files\Content.IE5\MVMFMZIY\MC900437340[1]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1537" b="30962"/>
            <a:stretch/>
          </p:blipFill>
          <p:spPr bwMode="auto">
            <a:xfrm>
              <a:off x="72682" y="5746204"/>
              <a:ext cx="2915142" cy="1092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3" descr="C:\Users\Kate\AppData\Local\Microsoft\Windows\Temporary Internet Files\Content.IE5\MVMFMZIY\MC900437340[1]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1537" b="30962"/>
            <a:stretch/>
          </p:blipFill>
          <p:spPr bwMode="auto">
            <a:xfrm>
              <a:off x="3131840" y="5765800"/>
              <a:ext cx="2915142" cy="1092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3" descr="C:\Users\Kate\AppData\Local\Microsoft\Windows\Temporary Internet Files\Content.IE5\MVMFMZIY\MC900437340[1]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1537" b="30962"/>
            <a:stretch/>
          </p:blipFill>
          <p:spPr bwMode="auto">
            <a:xfrm>
              <a:off x="6156176" y="5765800"/>
              <a:ext cx="2915142" cy="1092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49545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you need to know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Types of energy (non-renewable &amp; renewable)</a:t>
            </a:r>
          </a:p>
          <a:p>
            <a:r>
              <a:rPr lang="en-GB" sz="2400" dirty="0" smtClean="0"/>
              <a:t>Your personal energy consumption</a:t>
            </a:r>
          </a:p>
          <a:p>
            <a:r>
              <a:rPr lang="en-GB" sz="2400" dirty="0" smtClean="0"/>
              <a:t>Carbon footprints</a:t>
            </a:r>
          </a:p>
          <a:p>
            <a:r>
              <a:rPr lang="en-GB" sz="2400" dirty="0" smtClean="0"/>
              <a:t>Global energy consumption and reasons for varying use</a:t>
            </a:r>
          </a:p>
          <a:p>
            <a:r>
              <a:rPr lang="en-GB" sz="2400" dirty="0" smtClean="0"/>
              <a:t>Gulf of Mexico oil spills: causes, effects and responses</a:t>
            </a:r>
          </a:p>
          <a:p>
            <a:r>
              <a:rPr lang="en-GB" sz="2400" dirty="0" smtClean="0"/>
              <a:t>Acid rain: causes, effects and responses</a:t>
            </a:r>
          </a:p>
          <a:p>
            <a:r>
              <a:rPr lang="en-GB" sz="2400" dirty="0" smtClean="0"/>
              <a:t>Global warming: causes, effects and responses</a:t>
            </a:r>
          </a:p>
          <a:p>
            <a:r>
              <a:rPr lang="en-GB" sz="2400" dirty="0" smtClean="0"/>
              <a:t>Solutions to the energy crisis</a:t>
            </a:r>
          </a:p>
          <a:p>
            <a:endParaRPr lang="en-GB" sz="1600" dirty="0"/>
          </a:p>
        </p:txBody>
      </p:sp>
      <p:grpSp>
        <p:nvGrpSpPr>
          <p:cNvPr id="4" name="Group 3"/>
          <p:cNvGrpSpPr/>
          <p:nvPr/>
        </p:nvGrpSpPr>
        <p:grpSpPr>
          <a:xfrm>
            <a:off x="72682" y="5746204"/>
            <a:ext cx="8998636" cy="1111796"/>
            <a:chOff x="72682" y="5746204"/>
            <a:chExt cx="8998636" cy="1111796"/>
          </a:xfrm>
        </p:grpSpPr>
        <p:pic>
          <p:nvPicPr>
            <p:cNvPr id="5" name="Picture 3" descr="C:\Users\Kate\AppData\Local\Microsoft\Windows\Temporary Internet Files\Content.IE5\MVMFMZIY\MC900437340[1]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1537" b="30962"/>
            <a:stretch/>
          </p:blipFill>
          <p:spPr bwMode="auto">
            <a:xfrm>
              <a:off x="72682" y="5746204"/>
              <a:ext cx="2915142" cy="1092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3" descr="C:\Users\Kate\AppData\Local\Microsoft\Windows\Temporary Internet Files\Content.IE5\MVMFMZIY\MC900437340[1]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1537" b="30962"/>
            <a:stretch/>
          </p:blipFill>
          <p:spPr bwMode="auto">
            <a:xfrm>
              <a:off x="3131840" y="5765800"/>
              <a:ext cx="2915142" cy="1092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3" descr="C:\Users\Kate\AppData\Local\Microsoft\Windows\Temporary Internet Files\Content.IE5\MVMFMZIY\MC900437340[1]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1537" b="30962"/>
            <a:stretch/>
          </p:blipFill>
          <p:spPr bwMode="auto">
            <a:xfrm>
              <a:off x="6156176" y="5765800"/>
              <a:ext cx="2915142" cy="1092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24665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Types of energy</a:t>
            </a:r>
            <a:endParaRPr lang="en-GB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2772541"/>
              </p:ext>
            </p:extLst>
          </p:nvPr>
        </p:nvGraphicFramePr>
        <p:xfrm>
          <a:off x="457200" y="1790833"/>
          <a:ext cx="8229600" cy="381835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00"/>
                <a:gridCol w="4114800"/>
              </a:tblGrid>
              <a:tr h="403209"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Non-renewable</a:t>
                      </a:r>
                      <a:endParaRPr lang="en-GB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Renewable</a:t>
                      </a:r>
                      <a:endParaRPr lang="en-GB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1158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Oil</a:t>
                      </a:r>
                    </a:p>
                    <a:p>
                      <a:r>
                        <a:rPr lang="en-GB" sz="2400" dirty="0" smtClean="0"/>
                        <a:t>Coal</a:t>
                      </a:r>
                    </a:p>
                    <a:p>
                      <a:r>
                        <a:rPr lang="en-GB" sz="2400" dirty="0" smtClean="0"/>
                        <a:t>Gas</a:t>
                      </a:r>
                    </a:p>
                    <a:p>
                      <a:r>
                        <a:rPr lang="en-GB" sz="2400" dirty="0" smtClean="0"/>
                        <a:t>Nuclear</a:t>
                      </a:r>
                    </a:p>
                    <a:p>
                      <a:r>
                        <a:rPr lang="en-GB" sz="2400" dirty="0" smtClean="0"/>
                        <a:t>Wood</a:t>
                      </a:r>
                    </a:p>
                    <a:p>
                      <a:endParaRPr lang="en-GB" sz="2400" dirty="0" smtClean="0"/>
                    </a:p>
                    <a:p>
                      <a:endParaRPr lang="en-GB" sz="2400" dirty="0" smtClean="0"/>
                    </a:p>
                    <a:p>
                      <a:r>
                        <a:rPr lang="en-GB" sz="2400" dirty="0" smtClean="0">
                          <a:hlinkClick r:id="rId2"/>
                        </a:rPr>
                        <a:t>Non-renewable energy sources</a:t>
                      </a:r>
                      <a:r>
                        <a:rPr lang="en-GB" sz="2400" dirty="0" smtClean="0"/>
                        <a:t> 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Solar</a:t>
                      </a:r>
                    </a:p>
                    <a:p>
                      <a:r>
                        <a:rPr lang="en-GB" sz="2400" dirty="0" smtClean="0"/>
                        <a:t>Wind</a:t>
                      </a:r>
                    </a:p>
                    <a:p>
                      <a:r>
                        <a:rPr lang="en-GB" sz="2400" dirty="0" smtClean="0"/>
                        <a:t>Wave</a:t>
                      </a:r>
                    </a:p>
                    <a:p>
                      <a:r>
                        <a:rPr lang="en-GB" sz="2400" dirty="0" smtClean="0"/>
                        <a:t>Tidal</a:t>
                      </a:r>
                    </a:p>
                    <a:p>
                      <a:r>
                        <a:rPr lang="en-GB" sz="2400" dirty="0" smtClean="0"/>
                        <a:t>Geothermal</a:t>
                      </a:r>
                    </a:p>
                    <a:p>
                      <a:r>
                        <a:rPr lang="en-GB" sz="2400" dirty="0" smtClean="0"/>
                        <a:t>Biomass</a:t>
                      </a:r>
                    </a:p>
                    <a:p>
                      <a:r>
                        <a:rPr lang="en-GB" sz="2400" dirty="0" smtClean="0"/>
                        <a:t>Wood</a:t>
                      </a:r>
                    </a:p>
                    <a:p>
                      <a:r>
                        <a:rPr lang="en-GB" sz="2400" dirty="0" smtClean="0">
                          <a:hlinkClick r:id="rId3"/>
                        </a:rPr>
                        <a:t>Renewable energy sources</a:t>
                      </a:r>
                      <a:r>
                        <a:rPr lang="en-GB" sz="2400" dirty="0" smtClean="0"/>
                        <a:t> 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72682" y="5746204"/>
            <a:ext cx="8998636" cy="1111796"/>
            <a:chOff x="72682" y="5746204"/>
            <a:chExt cx="8998636" cy="1111796"/>
          </a:xfrm>
        </p:grpSpPr>
        <p:pic>
          <p:nvPicPr>
            <p:cNvPr id="5" name="Picture 3" descr="C:\Users\Kate\AppData\Local\Microsoft\Windows\Temporary Internet Files\Content.IE5\MVMFMZIY\MC900437340[1].jp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1537" b="30962"/>
            <a:stretch/>
          </p:blipFill>
          <p:spPr bwMode="auto">
            <a:xfrm>
              <a:off x="72682" y="5746204"/>
              <a:ext cx="2915142" cy="1092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3" descr="C:\Users\Kate\AppData\Local\Microsoft\Windows\Temporary Internet Files\Content.IE5\MVMFMZIY\MC900437340[1].jp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1537" b="30962"/>
            <a:stretch/>
          </p:blipFill>
          <p:spPr bwMode="auto">
            <a:xfrm>
              <a:off x="3131840" y="5765800"/>
              <a:ext cx="2915142" cy="1092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3" descr="C:\Users\Kate\AppData\Local\Microsoft\Windows\Temporary Internet Files\Content.IE5\MVMFMZIY\MC900437340[1].jp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1537" b="30962"/>
            <a:stretch/>
          </p:blipFill>
          <p:spPr bwMode="auto">
            <a:xfrm>
              <a:off x="6156176" y="5765800"/>
              <a:ext cx="2915142" cy="1092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108670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Your personal energy consumption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How do you use energy?</a:t>
            </a:r>
          </a:p>
          <a:p>
            <a:r>
              <a:rPr lang="en-GB" dirty="0" smtClean="0"/>
              <a:t>Do you think you use too much?</a:t>
            </a:r>
          </a:p>
          <a:p>
            <a:r>
              <a:rPr lang="en-GB" dirty="0" smtClean="0"/>
              <a:t>How could you improve your energy use?</a:t>
            </a:r>
            <a:endParaRPr lang="en-GB" dirty="0"/>
          </a:p>
        </p:txBody>
      </p:sp>
      <p:grpSp>
        <p:nvGrpSpPr>
          <p:cNvPr id="5" name="Group 4"/>
          <p:cNvGrpSpPr/>
          <p:nvPr/>
        </p:nvGrpSpPr>
        <p:grpSpPr>
          <a:xfrm>
            <a:off x="72682" y="5746204"/>
            <a:ext cx="8998636" cy="1111796"/>
            <a:chOff x="72682" y="5746204"/>
            <a:chExt cx="8998636" cy="1111796"/>
          </a:xfrm>
        </p:grpSpPr>
        <p:pic>
          <p:nvPicPr>
            <p:cNvPr id="6" name="Picture 3" descr="C:\Users\Kate\AppData\Local\Microsoft\Windows\Temporary Internet Files\Content.IE5\MVMFMZIY\MC900437340[1]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1537" b="30962"/>
            <a:stretch/>
          </p:blipFill>
          <p:spPr bwMode="auto">
            <a:xfrm>
              <a:off x="72682" y="5746204"/>
              <a:ext cx="2915142" cy="1092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3" descr="C:\Users\Kate\AppData\Local\Microsoft\Windows\Temporary Internet Files\Content.IE5\MVMFMZIY\MC900437340[1]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1537" b="30962"/>
            <a:stretch/>
          </p:blipFill>
          <p:spPr bwMode="auto">
            <a:xfrm>
              <a:off x="3131840" y="5765800"/>
              <a:ext cx="2915142" cy="1092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3" descr="C:\Users\Kate\AppData\Local\Microsoft\Windows\Temporary Internet Files\Content.IE5\MVMFMZIY\MC900437340[1]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1537" b="30962"/>
            <a:stretch/>
          </p:blipFill>
          <p:spPr bwMode="auto">
            <a:xfrm>
              <a:off x="6156176" y="5765800"/>
              <a:ext cx="2915142" cy="1092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385995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Carbon footprints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Carbon footprint </a:t>
            </a:r>
            <a:r>
              <a:rPr lang="en-GB" dirty="0" smtClean="0"/>
              <a:t>is the sum of all the greenhouse gases (e.g. carbon dioxide)that are created by a person, company, event  or product.</a:t>
            </a:r>
            <a:endParaRPr lang="en-GB" b="1" dirty="0" smtClean="0"/>
          </a:p>
          <a:p>
            <a:r>
              <a:rPr lang="en-GB" dirty="0" smtClean="0"/>
              <a:t>Make sure you know what they are and why we need to reduce our footprints</a:t>
            </a:r>
          </a:p>
          <a:p>
            <a:pPr marL="0" indent="0">
              <a:buNone/>
            </a:pPr>
            <a:r>
              <a:rPr lang="en-GB" sz="1800" dirty="0" smtClean="0">
                <a:hlinkClick r:id="rId2"/>
              </a:rPr>
              <a:t>Carbon footprint revision website</a:t>
            </a:r>
            <a:r>
              <a:rPr lang="en-GB" sz="1800" dirty="0" smtClean="0"/>
              <a:t> </a:t>
            </a:r>
            <a:endParaRPr lang="en-GB" sz="1800" dirty="0"/>
          </a:p>
        </p:txBody>
      </p:sp>
      <p:grpSp>
        <p:nvGrpSpPr>
          <p:cNvPr id="4" name="Group 3"/>
          <p:cNvGrpSpPr/>
          <p:nvPr/>
        </p:nvGrpSpPr>
        <p:grpSpPr>
          <a:xfrm>
            <a:off x="72682" y="5746204"/>
            <a:ext cx="8998636" cy="1111796"/>
            <a:chOff x="72682" y="5746204"/>
            <a:chExt cx="8998636" cy="1111796"/>
          </a:xfrm>
        </p:grpSpPr>
        <p:pic>
          <p:nvPicPr>
            <p:cNvPr id="5" name="Picture 3" descr="C:\Users\Kate\AppData\Local\Microsoft\Windows\Temporary Internet Files\Content.IE5\MVMFMZIY\MC900437340[1]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1537" b="30962"/>
            <a:stretch/>
          </p:blipFill>
          <p:spPr bwMode="auto">
            <a:xfrm>
              <a:off x="72682" y="5746204"/>
              <a:ext cx="2915142" cy="1092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3" descr="C:\Users\Kate\AppData\Local\Microsoft\Windows\Temporary Internet Files\Content.IE5\MVMFMZIY\MC900437340[1]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1537" b="30962"/>
            <a:stretch/>
          </p:blipFill>
          <p:spPr bwMode="auto">
            <a:xfrm>
              <a:off x="3131840" y="5765800"/>
              <a:ext cx="2915142" cy="1092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3" descr="C:\Users\Kate\AppData\Local\Microsoft\Windows\Temporary Internet Files\Content.IE5\MVMFMZIY\MC900437340[1]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1537" b="30962"/>
            <a:stretch/>
          </p:blipFill>
          <p:spPr bwMode="auto">
            <a:xfrm>
              <a:off x="6156176" y="5765800"/>
              <a:ext cx="2915142" cy="1092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772690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Global energy consumption</a:t>
            </a:r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72682" y="5746204"/>
            <a:ext cx="8998636" cy="1111796"/>
            <a:chOff x="72682" y="5746204"/>
            <a:chExt cx="8998636" cy="1111796"/>
          </a:xfrm>
        </p:grpSpPr>
        <p:pic>
          <p:nvPicPr>
            <p:cNvPr id="5" name="Picture 3" descr="C:\Users\Kate\AppData\Local\Microsoft\Windows\Temporary Internet Files\Content.IE5\MVMFMZIY\MC900437340[1]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1537" b="30962"/>
            <a:stretch/>
          </p:blipFill>
          <p:spPr bwMode="auto">
            <a:xfrm>
              <a:off x="72682" y="5746204"/>
              <a:ext cx="2915142" cy="1092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3" descr="C:\Users\Kate\AppData\Local\Microsoft\Windows\Temporary Internet Files\Content.IE5\MVMFMZIY\MC900437340[1]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1537" b="30962"/>
            <a:stretch/>
          </p:blipFill>
          <p:spPr bwMode="auto">
            <a:xfrm>
              <a:off x="3131840" y="5765800"/>
              <a:ext cx="2915142" cy="1092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3" descr="C:\Users\Kate\AppData\Local\Microsoft\Windows\Temporary Internet Files\Content.IE5\MVMFMZIY\MC900437340[1]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1537" b="30962"/>
            <a:stretch/>
          </p:blipFill>
          <p:spPr bwMode="auto">
            <a:xfrm>
              <a:off x="6156176" y="5765800"/>
              <a:ext cx="2915142" cy="1092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772816"/>
            <a:ext cx="5006456" cy="3619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9024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Basic reasons for global energy consumption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200" b="1" dirty="0" smtClean="0"/>
              <a:t>North America: </a:t>
            </a:r>
            <a:r>
              <a:rPr lang="en-GB" sz="2200" dirty="0" smtClean="0"/>
              <a:t>rich so can afford to use lots of energy and buy technology that uses energy</a:t>
            </a:r>
          </a:p>
          <a:p>
            <a:pPr marL="0" indent="0">
              <a:buNone/>
            </a:pPr>
            <a:r>
              <a:rPr lang="en-GB" sz="2200" b="1" dirty="0" smtClean="0"/>
              <a:t>Europe: </a:t>
            </a:r>
            <a:r>
              <a:rPr lang="en-GB" sz="2200" dirty="0" smtClean="0"/>
              <a:t>rich so can afford to use lots of energy and buy technology that uses energy</a:t>
            </a:r>
          </a:p>
          <a:p>
            <a:pPr marL="0" indent="0">
              <a:buNone/>
            </a:pPr>
            <a:r>
              <a:rPr lang="en-GB" sz="2200" b="1" dirty="0" smtClean="0"/>
              <a:t>Asia: </a:t>
            </a:r>
            <a:r>
              <a:rPr lang="en-GB" sz="2200" dirty="0" smtClean="0"/>
              <a:t>huge population so uses lots of energy but not very rich</a:t>
            </a:r>
          </a:p>
          <a:p>
            <a:pPr marL="0" indent="0">
              <a:buNone/>
            </a:pPr>
            <a:r>
              <a:rPr lang="en-GB" sz="2200" b="1" dirty="0" smtClean="0"/>
              <a:t>Australasia: </a:t>
            </a:r>
            <a:r>
              <a:rPr lang="en-GB" sz="2200" dirty="0" smtClean="0"/>
              <a:t>wealthy but very small population so doesn’t use much energy</a:t>
            </a:r>
          </a:p>
          <a:p>
            <a:pPr marL="0" indent="0">
              <a:buNone/>
            </a:pPr>
            <a:r>
              <a:rPr lang="en-GB" sz="2200" b="1" dirty="0" smtClean="0"/>
              <a:t>South America: </a:t>
            </a:r>
            <a:r>
              <a:rPr lang="en-GB" sz="2200" dirty="0" smtClean="0"/>
              <a:t>poorer area so ca</a:t>
            </a:r>
            <a:r>
              <a:rPr lang="en-GB" sz="2200" dirty="0" smtClean="0"/>
              <a:t>n’t afford to buy lots of things that use lots of energy</a:t>
            </a:r>
            <a:endParaRPr lang="en-GB" sz="2200" dirty="0" smtClean="0"/>
          </a:p>
          <a:p>
            <a:pPr marL="0" indent="0">
              <a:buNone/>
            </a:pPr>
            <a:r>
              <a:rPr lang="en-GB" sz="2200" b="1" dirty="0" smtClean="0"/>
              <a:t>Africa: </a:t>
            </a:r>
            <a:r>
              <a:rPr lang="en-GB" sz="2200" dirty="0" smtClean="0"/>
              <a:t>very poor so can’t afford to import energy or buy things that use lots of energy</a:t>
            </a:r>
            <a:endParaRPr lang="en-GB" sz="2200" dirty="0" smtClean="0"/>
          </a:p>
          <a:p>
            <a:pPr marL="0" indent="0">
              <a:buNone/>
            </a:pPr>
            <a:endParaRPr lang="en-GB" sz="2200" dirty="0"/>
          </a:p>
        </p:txBody>
      </p:sp>
      <p:grpSp>
        <p:nvGrpSpPr>
          <p:cNvPr id="5" name="Group 4"/>
          <p:cNvGrpSpPr/>
          <p:nvPr/>
        </p:nvGrpSpPr>
        <p:grpSpPr>
          <a:xfrm>
            <a:off x="72682" y="5746204"/>
            <a:ext cx="8998636" cy="1111796"/>
            <a:chOff x="72682" y="5746204"/>
            <a:chExt cx="8998636" cy="1111796"/>
          </a:xfrm>
        </p:grpSpPr>
        <p:pic>
          <p:nvPicPr>
            <p:cNvPr id="6" name="Picture 3" descr="C:\Users\Kate\AppData\Local\Microsoft\Windows\Temporary Internet Files\Content.IE5\MVMFMZIY\MC900437340[1]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1537" b="30962"/>
            <a:stretch/>
          </p:blipFill>
          <p:spPr bwMode="auto">
            <a:xfrm>
              <a:off x="72682" y="5746204"/>
              <a:ext cx="2915142" cy="1092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3" descr="C:\Users\Kate\AppData\Local\Microsoft\Windows\Temporary Internet Files\Content.IE5\MVMFMZIY\MC900437340[1]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1537" b="30962"/>
            <a:stretch/>
          </p:blipFill>
          <p:spPr bwMode="auto">
            <a:xfrm>
              <a:off x="3131840" y="5765800"/>
              <a:ext cx="2915142" cy="1092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3" descr="C:\Users\Kate\AppData\Local\Microsoft\Windows\Temporary Internet Files\Content.IE5\MVMFMZIY\MC900437340[1]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1537" b="30962"/>
            <a:stretch/>
          </p:blipFill>
          <p:spPr bwMode="auto">
            <a:xfrm>
              <a:off x="6156176" y="5765800"/>
              <a:ext cx="2915142" cy="1092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374361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Gulf of Mexico Oil Spill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You need to know the causes, impacts and responses to the oil spill.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2400" dirty="0" smtClean="0">
                <a:hlinkClick r:id="rId2"/>
              </a:rPr>
              <a:t>Gulf of Mexico </a:t>
            </a:r>
            <a:r>
              <a:rPr lang="en-GB" sz="2400" dirty="0" err="1" smtClean="0">
                <a:hlinkClick r:id="rId2"/>
              </a:rPr>
              <a:t>Bitesize</a:t>
            </a:r>
            <a:r>
              <a:rPr lang="en-GB" sz="2400" dirty="0" smtClean="0">
                <a:hlinkClick r:id="rId2"/>
              </a:rPr>
              <a:t> Revision</a:t>
            </a:r>
            <a:r>
              <a:rPr lang="en-GB" sz="2400" dirty="0" smtClean="0"/>
              <a:t> </a:t>
            </a:r>
          </a:p>
          <a:p>
            <a:pPr marL="0" indent="0">
              <a:buNone/>
            </a:pPr>
            <a:r>
              <a:rPr lang="en-GB" sz="2400" dirty="0" smtClean="0">
                <a:hlinkClick r:id="rId3"/>
              </a:rPr>
              <a:t>Gulf of Mexico BBC news report</a:t>
            </a:r>
            <a:r>
              <a:rPr lang="en-GB" sz="2400" dirty="0" smtClean="0"/>
              <a:t> </a:t>
            </a:r>
            <a:endParaRPr lang="en-GB" sz="2400" dirty="0"/>
          </a:p>
        </p:txBody>
      </p:sp>
      <p:grpSp>
        <p:nvGrpSpPr>
          <p:cNvPr id="4" name="Group 3"/>
          <p:cNvGrpSpPr/>
          <p:nvPr/>
        </p:nvGrpSpPr>
        <p:grpSpPr>
          <a:xfrm>
            <a:off x="72682" y="5746204"/>
            <a:ext cx="8998636" cy="1111796"/>
            <a:chOff x="72682" y="5746204"/>
            <a:chExt cx="8998636" cy="1111796"/>
          </a:xfrm>
        </p:grpSpPr>
        <p:pic>
          <p:nvPicPr>
            <p:cNvPr id="5" name="Picture 3" descr="C:\Users\Kate\AppData\Local\Microsoft\Windows\Temporary Internet Files\Content.IE5\MVMFMZIY\MC900437340[1].jp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1537" b="30962"/>
            <a:stretch/>
          </p:blipFill>
          <p:spPr bwMode="auto">
            <a:xfrm>
              <a:off x="72682" y="5746204"/>
              <a:ext cx="2915142" cy="1092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3" descr="C:\Users\Kate\AppData\Local\Microsoft\Windows\Temporary Internet Files\Content.IE5\MVMFMZIY\MC900437340[1].jp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1537" b="30962"/>
            <a:stretch/>
          </p:blipFill>
          <p:spPr bwMode="auto">
            <a:xfrm>
              <a:off x="3131840" y="5765800"/>
              <a:ext cx="2915142" cy="1092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3" descr="C:\Users\Kate\AppData\Local\Microsoft\Windows\Temporary Internet Files\Content.IE5\MVMFMZIY\MC900437340[1].jp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1537" b="30962"/>
            <a:stretch/>
          </p:blipFill>
          <p:spPr bwMode="auto">
            <a:xfrm>
              <a:off x="6156176" y="5765800"/>
              <a:ext cx="2915142" cy="1092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6927928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Acid rain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42792" cy="4525963"/>
          </a:xfrm>
        </p:spPr>
        <p:txBody>
          <a:bodyPr>
            <a:normAutofit/>
          </a:bodyPr>
          <a:lstStyle/>
          <a:p>
            <a:r>
              <a:rPr lang="en-GB" dirty="0" smtClean="0"/>
              <a:t>You need to be able to explain the causes, impacts and responses.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2000" dirty="0" smtClean="0">
                <a:hlinkClick r:id="rId2"/>
              </a:rPr>
              <a:t>Acid rain revision website</a:t>
            </a:r>
            <a:r>
              <a:rPr lang="en-GB" sz="2000" dirty="0" smtClean="0"/>
              <a:t> </a:t>
            </a:r>
            <a:endParaRPr lang="en-GB" sz="2000" dirty="0"/>
          </a:p>
        </p:txBody>
      </p:sp>
      <p:grpSp>
        <p:nvGrpSpPr>
          <p:cNvPr id="4" name="Group 3"/>
          <p:cNvGrpSpPr/>
          <p:nvPr/>
        </p:nvGrpSpPr>
        <p:grpSpPr>
          <a:xfrm>
            <a:off x="72682" y="5746204"/>
            <a:ext cx="8998636" cy="1111796"/>
            <a:chOff x="72682" y="5746204"/>
            <a:chExt cx="8998636" cy="1111796"/>
          </a:xfrm>
        </p:grpSpPr>
        <p:pic>
          <p:nvPicPr>
            <p:cNvPr id="5" name="Picture 3" descr="C:\Users\Kate\AppData\Local\Microsoft\Windows\Temporary Internet Files\Content.IE5\MVMFMZIY\MC900437340[1]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1537" b="30962"/>
            <a:stretch/>
          </p:blipFill>
          <p:spPr bwMode="auto">
            <a:xfrm>
              <a:off x="72682" y="5746204"/>
              <a:ext cx="2915142" cy="1092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3" descr="C:\Users\Kate\AppData\Local\Microsoft\Windows\Temporary Internet Files\Content.IE5\MVMFMZIY\MC900437340[1]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1537" b="30962"/>
            <a:stretch/>
          </p:blipFill>
          <p:spPr bwMode="auto">
            <a:xfrm>
              <a:off x="3131840" y="5765800"/>
              <a:ext cx="2915142" cy="1092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3" descr="C:\Users\Kate\AppData\Local\Microsoft\Windows\Temporary Internet Files\Content.IE5\MVMFMZIY\MC900437340[1]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1537" b="30962"/>
            <a:stretch/>
          </p:blipFill>
          <p:spPr bwMode="auto">
            <a:xfrm>
              <a:off x="6156176" y="5765800"/>
              <a:ext cx="2915142" cy="1092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628800"/>
            <a:ext cx="3810000" cy="311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672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398</Words>
  <Application>Microsoft Office PowerPoint</Application>
  <PresentationFormat>On-screen Show (4:3)</PresentationFormat>
  <Paragraphs>66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Energy Revision</vt:lpstr>
      <vt:lpstr>What you need to know</vt:lpstr>
      <vt:lpstr>Types of energy</vt:lpstr>
      <vt:lpstr>Your personal energy consumption</vt:lpstr>
      <vt:lpstr>Carbon footprints</vt:lpstr>
      <vt:lpstr>Global energy consumption</vt:lpstr>
      <vt:lpstr>Basic reasons for global energy consumption</vt:lpstr>
      <vt:lpstr>Gulf of Mexico Oil Spill</vt:lpstr>
      <vt:lpstr>Acid rain</vt:lpstr>
      <vt:lpstr>Global Warming</vt:lpstr>
      <vt:lpstr>Solutions to the energy crisis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Revision</dc:title>
  <dc:creator>Katherine Young</dc:creator>
  <cp:lastModifiedBy>Katherine Young</cp:lastModifiedBy>
  <cp:revision>5</cp:revision>
  <dcterms:created xsi:type="dcterms:W3CDTF">2012-10-14T09:34:21Z</dcterms:created>
  <dcterms:modified xsi:type="dcterms:W3CDTF">2012-10-14T10:27:20Z</dcterms:modified>
</cp:coreProperties>
</file>