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4" r:id="rId2"/>
    <p:sldId id="265" r:id="rId3"/>
    <p:sldId id="257" r:id="rId4"/>
    <p:sldId id="266" r:id="rId5"/>
    <p:sldId id="256" r:id="rId6"/>
    <p:sldId id="267" r:id="rId7"/>
    <p:sldId id="262" r:id="rId8"/>
    <p:sldId id="268" r:id="rId9"/>
    <p:sldId id="260" r:id="rId10"/>
    <p:sldId id="269" r:id="rId11"/>
    <p:sldId id="263" r:id="rId12"/>
    <p:sldId id="258" r:id="rId13"/>
    <p:sldId id="261" r:id="rId14"/>
    <p:sldId id="270" r:id="rId15"/>
    <p:sldId id="271" r:id="rId16"/>
    <p:sldId id="276" r:id="rId17"/>
    <p:sldId id="272" r:id="rId18"/>
    <p:sldId id="275" r:id="rId19"/>
    <p:sldId id="274" r:id="rId20"/>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655EE-D6ED-499F-B7BB-657647695DE3}"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US"/>
        </a:p>
      </dgm:t>
    </dgm:pt>
    <dgm:pt modelId="{7DD0CD97-59A0-4F91-A8F9-05D653BC72DE}">
      <dgm:prSet phldrT="[Text]" phldr="1"/>
      <dgm:spPr/>
      <dgm:t>
        <a:bodyPr/>
        <a:lstStyle/>
        <a:p>
          <a:endParaRPr lang="en-US" dirty="0"/>
        </a:p>
      </dgm:t>
    </dgm:pt>
    <dgm:pt modelId="{9E2879AB-735C-4E8B-8DF1-449FBFE9F791}" type="parTrans" cxnId="{A07B5149-575C-472C-897D-34D709A49BC4}">
      <dgm:prSet/>
      <dgm:spPr/>
      <dgm:t>
        <a:bodyPr/>
        <a:lstStyle/>
        <a:p>
          <a:endParaRPr lang="en-US"/>
        </a:p>
      </dgm:t>
    </dgm:pt>
    <dgm:pt modelId="{13AA3CA8-EDC0-4219-A135-3FF1DDB624E0}" type="sibTrans" cxnId="{A07B5149-575C-472C-897D-34D709A49BC4}">
      <dgm:prSet/>
      <dgm:spPr/>
      <dgm:t>
        <a:bodyPr/>
        <a:lstStyle/>
        <a:p>
          <a:endParaRPr lang="en-US"/>
        </a:p>
      </dgm:t>
    </dgm:pt>
    <dgm:pt modelId="{6508262B-F03F-47B3-8EF7-38793753BFBB}">
      <dgm:prSet phldrT="[Text]" phldr="1"/>
      <dgm:spPr/>
      <dgm:t>
        <a:bodyPr/>
        <a:lstStyle/>
        <a:p>
          <a:endParaRPr lang="en-US" dirty="0"/>
        </a:p>
      </dgm:t>
    </dgm:pt>
    <dgm:pt modelId="{E71F7E9A-412D-4393-9C62-40DC34FBAEBE}" type="parTrans" cxnId="{9FA092A1-8508-41AF-BA37-1ABFC036C29F}">
      <dgm:prSet/>
      <dgm:spPr/>
      <dgm:t>
        <a:bodyPr/>
        <a:lstStyle/>
        <a:p>
          <a:endParaRPr lang="en-US"/>
        </a:p>
      </dgm:t>
    </dgm:pt>
    <dgm:pt modelId="{ED766566-48FC-4B32-ACFA-37AB42FAC23A}" type="sibTrans" cxnId="{9FA092A1-8508-41AF-BA37-1ABFC036C29F}">
      <dgm:prSet/>
      <dgm:spPr/>
      <dgm:t>
        <a:bodyPr/>
        <a:lstStyle/>
        <a:p>
          <a:endParaRPr lang="en-US"/>
        </a:p>
      </dgm:t>
    </dgm:pt>
    <dgm:pt modelId="{113343F6-1DB8-43E8-956D-C73C81F44A69}">
      <dgm:prSet phldrT="[Text]" phldr="1"/>
      <dgm:spPr/>
      <dgm:t>
        <a:bodyPr/>
        <a:lstStyle/>
        <a:p>
          <a:endParaRPr lang="en-US" dirty="0"/>
        </a:p>
      </dgm:t>
    </dgm:pt>
    <dgm:pt modelId="{48C34799-6F04-4898-A084-546DBAE25BBB}" type="parTrans" cxnId="{DC430B73-5F63-47D8-857C-6279E3579331}">
      <dgm:prSet/>
      <dgm:spPr/>
      <dgm:t>
        <a:bodyPr/>
        <a:lstStyle/>
        <a:p>
          <a:endParaRPr lang="en-US"/>
        </a:p>
      </dgm:t>
    </dgm:pt>
    <dgm:pt modelId="{583C0347-9624-4BF5-B0E8-7D986703FA6B}" type="sibTrans" cxnId="{DC430B73-5F63-47D8-857C-6279E3579331}">
      <dgm:prSet/>
      <dgm:spPr/>
      <dgm:t>
        <a:bodyPr/>
        <a:lstStyle/>
        <a:p>
          <a:endParaRPr lang="en-US"/>
        </a:p>
      </dgm:t>
    </dgm:pt>
    <dgm:pt modelId="{4004D99A-BAA6-4CDC-BB33-BE741E363B4D}">
      <dgm:prSet phldrT="[Text]" phldr="1"/>
      <dgm:spPr/>
      <dgm:t>
        <a:bodyPr/>
        <a:lstStyle/>
        <a:p>
          <a:endParaRPr lang="en-US"/>
        </a:p>
      </dgm:t>
    </dgm:pt>
    <dgm:pt modelId="{B9F75D3D-6047-47A6-9736-7191D0FFC7A4}" type="parTrans" cxnId="{9DED4657-BDB0-41F4-81EC-6E6D0EC597BA}">
      <dgm:prSet/>
      <dgm:spPr/>
      <dgm:t>
        <a:bodyPr/>
        <a:lstStyle/>
        <a:p>
          <a:endParaRPr lang="en-US"/>
        </a:p>
      </dgm:t>
    </dgm:pt>
    <dgm:pt modelId="{404F7773-68DC-47D4-AFB5-D0FCD0910D54}" type="sibTrans" cxnId="{9DED4657-BDB0-41F4-81EC-6E6D0EC597BA}">
      <dgm:prSet/>
      <dgm:spPr/>
      <dgm:t>
        <a:bodyPr/>
        <a:lstStyle/>
        <a:p>
          <a:endParaRPr lang="en-US"/>
        </a:p>
      </dgm:t>
    </dgm:pt>
    <dgm:pt modelId="{1C238431-A70C-40A8-B9A6-2FBC8611B987}">
      <dgm:prSet phldrT="[Text]" phldr="1"/>
      <dgm:spPr/>
      <dgm:t>
        <a:bodyPr/>
        <a:lstStyle/>
        <a:p>
          <a:endParaRPr lang="en-US"/>
        </a:p>
      </dgm:t>
    </dgm:pt>
    <dgm:pt modelId="{D8C20DB1-4914-43F9-8A80-1D6A150C7930}" type="parTrans" cxnId="{91D61EE9-1404-451E-AB43-D2EA18020CEE}">
      <dgm:prSet/>
      <dgm:spPr/>
      <dgm:t>
        <a:bodyPr/>
        <a:lstStyle/>
        <a:p>
          <a:endParaRPr lang="en-US"/>
        </a:p>
      </dgm:t>
    </dgm:pt>
    <dgm:pt modelId="{F66E8ADC-5F8D-43C6-B4BC-378A222F404B}" type="sibTrans" cxnId="{91D61EE9-1404-451E-AB43-D2EA18020CEE}">
      <dgm:prSet/>
      <dgm:spPr/>
      <dgm:t>
        <a:bodyPr/>
        <a:lstStyle/>
        <a:p>
          <a:endParaRPr lang="en-US"/>
        </a:p>
      </dgm:t>
    </dgm:pt>
    <dgm:pt modelId="{50F9FCD0-092E-44E8-9110-5B547C385255}">
      <dgm:prSet phldrT="[Text]" phldr="1"/>
      <dgm:spPr/>
      <dgm:t>
        <a:bodyPr/>
        <a:lstStyle/>
        <a:p>
          <a:endParaRPr lang="en-US"/>
        </a:p>
      </dgm:t>
    </dgm:pt>
    <dgm:pt modelId="{C446F455-00BC-45D6-88CC-5F4D6B6E3576}" type="parTrans" cxnId="{DFA4711E-39E9-43A8-9798-E85AB8D0357A}">
      <dgm:prSet/>
      <dgm:spPr/>
      <dgm:t>
        <a:bodyPr/>
        <a:lstStyle/>
        <a:p>
          <a:endParaRPr lang="en-US"/>
        </a:p>
      </dgm:t>
    </dgm:pt>
    <dgm:pt modelId="{3A4C6FA2-2C25-4DB7-9031-5D904831D190}" type="sibTrans" cxnId="{DFA4711E-39E9-43A8-9798-E85AB8D0357A}">
      <dgm:prSet/>
      <dgm:spPr/>
      <dgm:t>
        <a:bodyPr/>
        <a:lstStyle/>
        <a:p>
          <a:endParaRPr lang="en-US"/>
        </a:p>
      </dgm:t>
    </dgm:pt>
    <dgm:pt modelId="{17F9DAEF-820D-4242-BB91-34834F004798}">
      <dgm:prSet phldrT="[Text]" phldr="1"/>
      <dgm:spPr/>
      <dgm:t>
        <a:bodyPr/>
        <a:lstStyle/>
        <a:p>
          <a:endParaRPr lang="en-US"/>
        </a:p>
      </dgm:t>
    </dgm:pt>
    <dgm:pt modelId="{E16F7F4F-DDF2-4C13-BD41-EBAF0F093961}" type="parTrans" cxnId="{F758E6AF-EB3E-4427-ABD5-FD32E1CE0A08}">
      <dgm:prSet/>
      <dgm:spPr/>
      <dgm:t>
        <a:bodyPr/>
        <a:lstStyle/>
        <a:p>
          <a:endParaRPr lang="en-US"/>
        </a:p>
      </dgm:t>
    </dgm:pt>
    <dgm:pt modelId="{471B9771-ED01-47D1-891E-91335D36C8C3}" type="sibTrans" cxnId="{F758E6AF-EB3E-4427-ABD5-FD32E1CE0A08}">
      <dgm:prSet/>
      <dgm:spPr/>
      <dgm:t>
        <a:bodyPr/>
        <a:lstStyle/>
        <a:p>
          <a:endParaRPr lang="en-US"/>
        </a:p>
      </dgm:t>
    </dgm:pt>
    <dgm:pt modelId="{E0587CF4-B429-4A84-B3EE-3B856A9E0B65}" type="pres">
      <dgm:prSet presAssocID="{8C2655EE-D6ED-499F-B7BB-657647695DE3}" presName="Name0" presStyleCnt="0">
        <dgm:presLayoutVars>
          <dgm:chMax val="1"/>
          <dgm:chPref val="1"/>
          <dgm:dir/>
          <dgm:animOne val="branch"/>
          <dgm:animLvl val="lvl"/>
        </dgm:presLayoutVars>
      </dgm:prSet>
      <dgm:spPr/>
      <dgm:t>
        <a:bodyPr/>
        <a:lstStyle/>
        <a:p>
          <a:endParaRPr lang="en-US"/>
        </a:p>
      </dgm:t>
    </dgm:pt>
    <dgm:pt modelId="{3154E85D-D531-4FAB-BD37-280FB5AF53DF}" type="pres">
      <dgm:prSet presAssocID="{7DD0CD97-59A0-4F91-A8F9-05D653BC72DE}" presName="Parent" presStyleLbl="node0" presStyleIdx="0" presStyleCnt="1">
        <dgm:presLayoutVars>
          <dgm:chMax val="6"/>
          <dgm:chPref val="6"/>
        </dgm:presLayoutVars>
      </dgm:prSet>
      <dgm:spPr/>
      <dgm:t>
        <a:bodyPr/>
        <a:lstStyle/>
        <a:p>
          <a:endParaRPr lang="en-US"/>
        </a:p>
      </dgm:t>
    </dgm:pt>
    <dgm:pt modelId="{51249E20-5C43-428E-A32F-E4058A87A442}" type="pres">
      <dgm:prSet presAssocID="{6508262B-F03F-47B3-8EF7-38793753BFBB}" presName="Accent1" presStyleCnt="0"/>
      <dgm:spPr/>
    </dgm:pt>
    <dgm:pt modelId="{D7018C7E-9B3F-4B3C-A8C6-F0FF2DCBD9D2}" type="pres">
      <dgm:prSet presAssocID="{6508262B-F03F-47B3-8EF7-38793753BFBB}" presName="Accent" presStyleLbl="bgShp" presStyleIdx="0" presStyleCnt="6"/>
      <dgm:spPr/>
    </dgm:pt>
    <dgm:pt modelId="{596EA17A-35E7-460C-BDCF-32A6A3D7DD62}" type="pres">
      <dgm:prSet presAssocID="{6508262B-F03F-47B3-8EF7-38793753BFBB}" presName="Child1" presStyleLbl="node1" presStyleIdx="0" presStyleCnt="6" custLinFactNeighborX="-823" custLinFactNeighborY="-952">
        <dgm:presLayoutVars>
          <dgm:chMax val="0"/>
          <dgm:chPref val="0"/>
          <dgm:bulletEnabled val="1"/>
        </dgm:presLayoutVars>
      </dgm:prSet>
      <dgm:spPr/>
      <dgm:t>
        <a:bodyPr/>
        <a:lstStyle/>
        <a:p>
          <a:endParaRPr lang="en-US"/>
        </a:p>
      </dgm:t>
    </dgm:pt>
    <dgm:pt modelId="{E1C1EC9F-8BB4-48BB-B313-5190DFB5E185}" type="pres">
      <dgm:prSet presAssocID="{113343F6-1DB8-43E8-956D-C73C81F44A69}" presName="Accent2" presStyleCnt="0"/>
      <dgm:spPr/>
    </dgm:pt>
    <dgm:pt modelId="{B5FE879C-24CF-460E-8DA5-98D7FEF8F8E6}" type="pres">
      <dgm:prSet presAssocID="{113343F6-1DB8-43E8-956D-C73C81F44A69}" presName="Accent" presStyleLbl="bgShp" presStyleIdx="1" presStyleCnt="6"/>
      <dgm:spPr/>
    </dgm:pt>
    <dgm:pt modelId="{085617DC-20ED-4695-8D50-F33D71D41012}" type="pres">
      <dgm:prSet presAssocID="{113343F6-1DB8-43E8-956D-C73C81F44A69}" presName="Child2" presStyleLbl="node1" presStyleIdx="1" presStyleCnt="6">
        <dgm:presLayoutVars>
          <dgm:chMax val="0"/>
          <dgm:chPref val="0"/>
          <dgm:bulletEnabled val="1"/>
        </dgm:presLayoutVars>
      </dgm:prSet>
      <dgm:spPr/>
      <dgm:t>
        <a:bodyPr/>
        <a:lstStyle/>
        <a:p>
          <a:endParaRPr lang="en-US"/>
        </a:p>
      </dgm:t>
    </dgm:pt>
    <dgm:pt modelId="{2F19C7D3-1D76-40E5-9005-947BC62E27A7}" type="pres">
      <dgm:prSet presAssocID="{4004D99A-BAA6-4CDC-BB33-BE741E363B4D}" presName="Accent3" presStyleCnt="0"/>
      <dgm:spPr/>
    </dgm:pt>
    <dgm:pt modelId="{630527F1-8961-47B7-893B-DE59071421AC}" type="pres">
      <dgm:prSet presAssocID="{4004D99A-BAA6-4CDC-BB33-BE741E363B4D}" presName="Accent" presStyleLbl="bgShp" presStyleIdx="2" presStyleCnt="6"/>
      <dgm:spPr/>
    </dgm:pt>
    <dgm:pt modelId="{57A15E77-9F1F-4D6F-8995-59542A58AD8D}" type="pres">
      <dgm:prSet presAssocID="{4004D99A-BAA6-4CDC-BB33-BE741E363B4D}" presName="Child3" presStyleLbl="node1" presStyleIdx="2" presStyleCnt="6">
        <dgm:presLayoutVars>
          <dgm:chMax val="0"/>
          <dgm:chPref val="0"/>
          <dgm:bulletEnabled val="1"/>
        </dgm:presLayoutVars>
      </dgm:prSet>
      <dgm:spPr/>
      <dgm:t>
        <a:bodyPr/>
        <a:lstStyle/>
        <a:p>
          <a:endParaRPr lang="en-US"/>
        </a:p>
      </dgm:t>
    </dgm:pt>
    <dgm:pt modelId="{FFBCE91F-5FBF-4BC7-9A14-48E43E2906BB}" type="pres">
      <dgm:prSet presAssocID="{1C238431-A70C-40A8-B9A6-2FBC8611B987}" presName="Accent4" presStyleCnt="0"/>
      <dgm:spPr/>
    </dgm:pt>
    <dgm:pt modelId="{F380AF6C-706D-4740-A0B3-BE75E42E54BA}" type="pres">
      <dgm:prSet presAssocID="{1C238431-A70C-40A8-B9A6-2FBC8611B987}" presName="Accent" presStyleLbl="bgShp" presStyleIdx="3" presStyleCnt="6"/>
      <dgm:spPr/>
    </dgm:pt>
    <dgm:pt modelId="{4A0D4A0F-02C9-4F9D-845C-CC0419207D6A}" type="pres">
      <dgm:prSet presAssocID="{1C238431-A70C-40A8-B9A6-2FBC8611B987}" presName="Child4" presStyleLbl="node1" presStyleIdx="3" presStyleCnt="6">
        <dgm:presLayoutVars>
          <dgm:chMax val="0"/>
          <dgm:chPref val="0"/>
          <dgm:bulletEnabled val="1"/>
        </dgm:presLayoutVars>
      </dgm:prSet>
      <dgm:spPr/>
      <dgm:t>
        <a:bodyPr/>
        <a:lstStyle/>
        <a:p>
          <a:endParaRPr lang="en-US"/>
        </a:p>
      </dgm:t>
    </dgm:pt>
    <dgm:pt modelId="{9AB813E7-9D6C-415A-B24A-EA13596CCDED}" type="pres">
      <dgm:prSet presAssocID="{50F9FCD0-092E-44E8-9110-5B547C385255}" presName="Accent5" presStyleCnt="0"/>
      <dgm:spPr/>
    </dgm:pt>
    <dgm:pt modelId="{3B002CC0-2CC5-474D-9989-AADC457658A1}" type="pres">
      <dgm:prSet presAssocID="{50F9FCD0-092E-44E8-9110-5B547C385255}" presName="Accent" presStyleLbl="bgShp" presStyleIdx="4" presStyleCnt="6"/>
      <dgm:spPr/>
    </dgm:pt>
    <dgm:pt modelId="{A7D9ADD4-4901-4D32-9E2A-8E149F0A80BA}" type="pres">
      <dgm:prSet presAssocID="{50F9FCD0-092E-44E8-9110-5B547C385255}" presName="Child5" presStyleLbl="node1" presStyleIdx="4" presStyleCnt="6">
        <dgm:presLayoutVars>
          <dgm:chMax val="0"/>
          <dgm:chPref val="0"/>
          <dgm:bulletEnabled val="1"/>
        </dgm:presLayoutVars>
      </dgm:prSet>
      <dgm:spPr/>
      <dgm:t>
        <a:bodyPr/>
        <a:lstStyle/>
        <a:p>
          <a:endParaRPr lang="en-US"/>
        </a:p>
      </dgm:t>
    </dgm:pt>
    <dgm:pt modelId="{65D01CEB-5030-4D17-B6D5-D66620AA8B04}" type="pres">
      <dgm:prSet presAssocID="{17F9DAEF-820D-4242-BB91-34834F004798}" presName="Accent6" presStyleCnt="0"/>
      <dgm:spPr/>
    </dgm:pt>
    <dgm:pt modelId="{41EFE9B5-D821-4853-82EC-7EFB72A660FB}" type="pres">
      <dgm:prSet presAssocID="{17F9DAEF-820D-4242-BB91-34834F004798}" presName="Accent" presStyleLbl="bgShp" presStyleIdx="5" presStyleCnt="6"/>
      <dgm:spPr/>
    </dgm:pt>
    <dgm:pt modelId="{06570775-FC81-4079-B788-98EA041D6213}" type="pres">
      <dgm:prSet presAssocID="{17F9DAEF-820D-4242-BB91-34834F004798}" presName="Child6" presStyleLbl="node1" presStyleIdx="5" presStyleCnt="6">
        <dgm:presLayoutVars>
          <dgm:chMax val="0"/>
          <dgm:chPref val="0"/>
          <dgm:bulletEnabled val="1"/>
        </dgm:presLayoutVars>
      </dgm:prSet>
      <dgm:spPr/>
      <dgm:t>
        <a:bodyPr/>
        <a:lstStyle/>
        <a:p>
          <a:endParaRPr lang="en-US"/>
        </a:p>
      </dgm:t>
    </dgm:pt>
  </dgm:ptLst>
  <dgm:cxnLst>
    <dgm:cxn modelId="{4F889381-F265-4F00-B66B-35EAB5C69BCD}" type="presOf" srcId="{50F9FCD0-092E-44E8-9110-5B547C385255}" destId="{A7D9ADD4-4901-4D32-9E2A-8E149F0A80BA}" srcOrd="0" destOrd="0" presId="urn:microsoft.com/office/officeart/2011/layout/HexagonRadial"/>
    <dgm:cxn modelId="{F758E6AF-EB3E-4427-ABD5-FD32E1CE0A08}" srcId="{7DD0CD97-59A0-4F91-A8F9-05D653BC72DE}" destId="{17F9DAEF-820D-4242-BB91-34834F004798}" srcOrd="5" destOrd="0" parTransId="{E16F7F4F-DDF2-4C13-BD41-EBAF0F093961}" sibTransId="{471B9771-ED01-47D1-891E-91335D36C8C3}"/>
    <dgm:cxn modelId="{9FA092A1-8508-41AF-BA37-1ABFC036C29F}" srcId="{7DD0CD97-59A0-4F91-A8F9-05D653BC72DE}" destId="{6508262B-F03F-47B3-8EF7-38793753BFBB}" srcOrd="0" destOrd="0" parTransId="{E71F7E9A-412D-4393-9C62-40DC34FBAEBE}" sibTransId="{ED766566-48FC-4B32-ACFA-37AB42FAC23A}"/>
    <dgm:cxn modelId="{ED8C664E-A442-4A51-8820-CE2A76070B1A}" type="presOf" srcId="{6508262B-F03F-47B3-8EF7-38793753BFBB}" destId="{596EA17A-35E7-460C-BDCF-32A6A3D7DD62}" srcOrd="0" destOrd="0" presId="urn:microsoft.com/office/officeart/2011/layout/HexagonRadial"/>
    <dgm:cxn modelId="{C9D3F807-CC51-4CEF-8763-E74E0BEC627E}" type="presOf" srcId="{17F9DAEF-820D-4242-BB91-34834F004798}" destId="{06570775-FC81-4079-B788-98EA041D6213}" srcOrd="0" destOrd="0" presId="urn:microsoft.com/office/officeart/2011/layout/HexagonRadial"/>
    <dgm:cxn modelId="{DC430B73-5F63-47D8-857C-6279E3579331}" srcId="{7DD0CD97-59A0-4F91-A8F9-05D653BC72DE}" destId="{113343F6-1DB8-43E8-956D-C73C81F44A69}" srcOrd="1" destOrd="0" parTransId="{48C34799-6F04-4898-A084-546DBAE25BBB}" sibTransId="{583C0347-9624-4BF5-B0E8-7D986703FA6B}"/>
    <dgm:cxn modelId="{608CC5E3-5302-4752-872F-81602C7D5F91}" type="presOf" srcId="{8C2655EE-D6ED-499F-B7BB-657647695DE3}" destId="{E0587CF4-B429-4A84-B3EE-3B856A9E0B65}" srcOrd="0" destOrd="0" presId="urn:microsoft.com/office/officeart/2011/layout/HexagonRadial"/>
    <dgm:cxn modelId="{9DED4657-BDB0-41F4-81EC-6E6D0EC597BA}" srcId="{7DD0CD97-59A0-4F91-A8F9-05D653BC72DE}" destId="{4004D99A-BAA6-4CDC-BB33-BE741E363B4D}" srcOrd="2" destOrd="0" parTransId="{B9F75D3D-6047-47A6-9736-7191D0FFC7A4}" sibTransId="{404F7773-68DC-47D4-AFB5-D0FCD0910D54}"/>
    <dgm:cxn modelId="{DAA355AD-7238-45AD-A26E-20261265D654}" type="presOf" srcId="{1C238431-A70C-40A8-B9A6-2FBC8611B987}" destId="{4A0D4A0F-02C9-4F9D-845C-CC0419207D6A}" srcOrd="0" destOrd="0" presId="urn:microsoft.com/office/officeart/2011/layout/HexagonRadial"/>
    <dgm:cxn modelId="{64ECE71A-8F7A-4253-961D-8D5CD5986F34}" type="presOf" srcId="{7DD0CD97-59A0-4F91-A8F9-05D653BC72DE}" destId="{3154E85D-D531-4FAB-BD37-280FB5AF53DF}" srcOrd="0" destOrd="0" presId="urn:microsoft.com/office/officeart/2011/layout/HexagonRadial"/>
    <dgm:cxn modelId="{91D61EE9-1404-451E-AB43-D2EA18020CEE}" srcId="{7DD0CD97-59A0-4F91-A8F9-05D653BC72DE}" destId="{1C238431-A70C-40A8-B9A6-2FBC8611B987}" srcOrd="3" destOrd="0" parTransId="{D8C20DB1-4914-43F9-8A80-1D6A150C7930}" sibTransId="{F66E8ADC-5F8D-43C6-B4BC-378A222F404B}"/>
    <dgm:cxn modelId="{DFA4711E-39E9-43A8-9798-E85AB8D0357A}" srcId="{7DD0CD97-59A0-4F91-A8F9-05D653BC72DE}" destId="{50F9FCD0-092E-44E8-9110-5B547C385255}" srcOrd="4" destOrd="0" parTransId="{C446F455-00BC-45D6-88CC-5F4D6B6E3576}" sibTransId="{3A4C6FA2-2C25-4DB7-9031-5D904831D190}"/>
    <dgm:cxn modelId="{CEE31BC4-172E-4AA6-8C8E-DB2043552593}" type="presOf" srcId="{113343F6-1DB8-43E8-956D-C73C81F44A69}" destId="{085617DC-20ED-4695-8D50-F33D71D41012}" srcOrd="0" destOrd="0" presId="urn:microsoft.com/office/officeart/2011/layout/HexagonRadial"/>
    <dgm:cxn modelId="{A07B5149-575C-472C-897D-34D709A49BC4}" srcId="{8C2655EE-D6ED-499F-B7BB-657647695DE3}" destId="{7DD0CD97-59A0-4F91-A8F9-05D653BC72DE}" srcOrd="0" destOrd="0" parTransId="{9E2879AB-735C-4E8B-8DF1-449FBFE9F791}" sibTransId="{13AA3CA8-EDC0-4219-A135-3FF1DDB624E0}"/>
    <dgm:cxn modelId="{553931AF-F4EC-4049-9012-40225BFF6D96}" type="presOf" srcId="{4004D99A-BAA6-4CDC-BB33-BE741E363B4D}" destId="{57A15E77-9F1F-4D6F-8995-59542A58AD8D}" srcOrd="0" destOrd="0" presId="urn:microsoft.com/office/officeart/2011/layout/HexagonRadial"/>
    <dgm:cxn modelId="{2BA0FFE2-EEDA-43C4-81C5-0E2C08141000}" type="presParOf" srcId="{E0587CF4-B429-4A84-B3EE-3B856A9E0B65}" destId="{3154E85D-D531-4FAB-BD37-280FB5AF53DF}" srcOrd="0" destOrd="0" presId="urn:microsoft.com/office/officeart/2011/layout/HexagonRadial"/>
    <dgm:cxn modelId="{067D6011-E4F4-4858-B869-B45E9DE7C1B2}" type="presParOf" srcId="{E0587CF4-B429-4A84-B3EE-3B856A9E0B65}" destId="{51249E20-5C43-428E-A32F-E4058A87A442}" srcOrd="1" destOrd="0" presId="urn:microsoft.com/office/officeart/2011/layout/HexagonRadial"/>
    <dgm:cxn modelId="{28540E54-CD77-49FC-B77A-0BBEDA23B92E}" type="presParOf" srcId="{51249E20-5C43-428E-A32F-E4058A87A442}" destId="{D7018C7E-9B3F-4B3C-A8C6-F0FF2DCBD9D2}" srcOrd="0" destOrd="0" presId="urn:microsoft.com/office/officeart/2011/layout/HexagonRadial"/>
    <dgm:cxn modelId="{9152BEE8-E24E-4CE6-ADFD-21883A25BA98}" type="presParOf" srcId="{E0587CF4-B429-4A84-B3EE-3B856A9E0B65}" destId="{596EA17A-35E7-460C-BDCF-32A6A3D7DD62}" srcOrd="2" destOrd="0" presId="urn:microsoft.com/office/officeart/2011/layout/HexagonRadial"/>
    <dgm:cxn modelId="{A41CC130-47AE-44ED-A4B0-E9CC8CB4FD2D}" type="presParOf" srcId="{E0587CF4-B429-4A84-B3EE-3B856A9E0B65}" destId="{E1C1EC9F-8BB4-48BB-B313-5190DFB5E185}" srcOrd="3" destOrd="0" presId="urn:microsoft.com/office/officeart/2011/layout/HexagonRadial"/>
    <dgm:cxn modelId="{FE8694BA-115B-4A8C-AFBC-CD11639E009F}" type="presParOf" srcId="{E1C1EC9F-8BB4-48BB-B313-5190DFB5E185}" destId="{B5FE879C-24CF-460E-8DA5-98D7FEF8F8E6}" srcOrd="0" destOrd="0" presId="urn:microsoft.com/office/officeart/2011/layout/HexagonRadial"/>
    <dgm:cxn modelId="{3557FECD-2E47-496E-8412-E010B304E26D}" type="presParOf" srcId="{E0587CF4-B429-4A84-B3EE-3B856A9E0B65}" destId="{085617DC-20ED-4695-8D50-F33D71D41012}" srcOrd="4" destOrd="0" presId="urn:microsoft.com/office/officeart/2011/layout/HexagonRadial"/>
    <dgm:cxn modelId="{05D424C4-568D-4E99-893C-2A69935885C6}" type="presParOf" srcId="{E0587CF4-B429-4A84-B3EE-3B856A9E0B65}" destId="{2F19C7D3-1D76-40E5-9005-947BC62E27A7}" srcOrd="5" destOrd="0" presId="urn:microsoft.com/office/officeart/2011/layout/HexagonRadial"/>
    <dgm:cxn modelId="{F835D5CD-0730-42DD-BBB4-CFBBE1BD4874}" type="presParOf" srcId="{2F19C7D3-1D76-40E5-9005-947BC62E27A7}" destId="{630527F1-8961-47B7-893B-DE59071421AC}" srcOrd="0" destOrd="0" presId="urn:microsoft.com/office/officeart/2011/layout/HexagonRadial"/>
    <dgm:cxn modelId="{3C46C637-31CC-4F33-BC52-AF60227E1398}" type="presParOf" srcId="{E0587CF4-B429-4A84-B3EE-3B856A9E0B65}" destId="{57A15E77-9F1F-4D6F-8995-59542A58AD8D}" srcOrd="6" destOrd="0" presId="urn:microsoft.com/office/officeart/2011/layout/HexagonRadial"/>
    <dgm:cxn modelId="{4BF40060-8FC8-4CF6-8CDE-7E07F3C3890B}" type="presParOf" srcId="{E0587CF4-B429-4A84-B3EE-3B856A9E0B65}" destId="{FFBCE91F-5FBF-4BC7-9A14-48E43E2906BB}" srcOrd="7" destOrd="0" presId="urn:microsoft.com/office/officeart/2011/layout/HexagonRadial"/>
    <dgm:cxn modelId="{CEF63978-7D23-4B65-8C7F-1CD2D7633A92}" type="presParOf" srcId="{FFBCE91F-5FBF-4BC7-9A14-48E43E2906BB}" destId="{F380AF6C-706D-4740-A0B3-BE75E42E54BA}" srcOrd="0" destOrd="0" presId="urn:microsoft.com/office/officeart/2011/layout/HexagonRadial"/>
    <dgm:cxn modelId="{9466B1AB-FA07-44C7-B718-7C99E5B19757}" type="presParOf" srcId="{E0587CF4-B429-4A84-B3EE-3B856A9E0B65}" destId="{4A0D4A0F-02C9-4F9D-845C-CC0419207D6A}" srcOrd="8" destOrd="0" presId="urn:microsoft.com/office/officeart/2011/layout/HexagonRadial"/>
    <dgm:cxn modelId="{7F868556-59BC-4AEA-8774-4C8EB64FF7D1}" type="presParOf" srcId="{E0587CF4-B429-4A84-B3EE-3B856A9E0B65}" destId="{9AB813E7-9D6C-415A-B24A-EA13596CCDED}" srcOrd="9" destOrd="0" presId="urn:microsoft.com/office/officeart/2011/layout/HexagonRadial"/>
    <dgm:cxn modelId="{82F1D67E-8FAD-40E8-924B-3658BA3C205D}" type="presParOf" srcId="{9AB813E7-9D6C-415A-B24A-EA13596CCDED}" destId="{3B002CC0-2CC5-474D-9989-AADC457658A1}" srcOrd="0" destOrd="0" presId="urn:microsoft.com/office/officeart/2011/layout/HexagonRadial"/>
    <dgm:cxn modelId="{54E00B8E-BD18-43AE-82DB-505C473C05BF}" type="presParOf" srcId="{E0587CF4-B429-4A84-B3EE-3B856A9E0B65}" destId="{A7D9ADD4-4901-4D32-9E2A-8E149F0A80BA}" srcOrd="10" destOrd="0" presId="urn:microsoft.com/office/officeart/2011/layout/HexagonRadial"/>
    <dgm:cxn modelId="{CAD66D45-F6E6-4E55-BB18-9399CDA54D65}" type="presParOf" srcId="{E0587CF4-B429-4A84-B3EE-3B856A9E0B65}" destId="{65D01CEB-5030-4D17-B6D5-D66620AA8B04}" srcOrd="11" destOrd="0" presId="urn:microsoft.com/office/officeart/2011/layout/HexagonRadial"/>
    <dgm:cxn modelId="{478443CB-5551-4A78-8136-4E806CC16747}" type="presParOf" srcId="{65D01CEB-5030-4D17-B6D5-D66620AA8B04}" destId="{41EFE9B5-D821-4853-82EC-7EFB72A660FB}" srcOrd="0" destOrd="0" presId="urn:microsoft.com/office/officeart/2011/layout/HexagonRadial"/>
    <dgm:cxn modelId="{4FD78709-1972-4145-90DF-B26562A82A73}" type="presParOf" srcId="{E0587CF4-B429-4A84-B3EE-3B856A9E0B65}" destId="{06570775-FC81-4079-B788-98EA041D6213}"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015FCCF1-C88D-46BE-AAAA-F16423474310}" type="datetimeFigureOut">
              <a:rPr lang="en-GB" smtClean="0"/>
              <a:t>18/04/2017</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1E9C98CF-2C3F-4F01-A7CA-9779E9050D8F}" type="slidenum">
              <a:rPr lang="en-GB" smtClean="0"/>
              <a:t>‹#›</a:t>
            </a:fld>
            <a:endParaRPr lang="en-GB"/>
          </a:p>
        </p:txBody>
      </p:sp>
    </p:spTree>
    <p:extLst>
      <p:ext uri="{BB962C8B-B14F-4D97-AF65-F5344CB8AC3E}">
        <p14:creationId xmlns:p14="http://schemas.microsoft.com/office/powerpoint/2010/main" val="2031516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DE3370-3D73-4CE1-B57E-11D306D07A7D}" type="slidenum">
              <a:rPr lang="en-GB" smtClean="0"/>
              <a:t>16</a:t>
            </a:fld>
            <a:endParaRPr lang="en-GB"/>
          </a:p>
        </p:txBody>
      </p:sp>
    </p:spTree>
    <p:extLst>
      <p:ext uri="{BB962C8B-B14F-4D97-AF65-F5344CB8AC3E}">
        <p14:creationId xmlns:p14="http://schemas.microsoft.com/office/powerpoint/2010/main" val="1596242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375304-3E5C-4C88-AA7B-F4D367951E8B}"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412477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375304-3E5C-4C88-AA7B-F4D367951E8B}"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180392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375304-3E5C-4C88-AA7B-F4D367951E8B}"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417045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375304-3E5C-4C88-AA7B-F4D367951E8B}"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403965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75304-3E5C-4C88-AA7B-F4D367951E8B}" type="datetimeFigureOut">
              <a:rPr lang="en-GB" smtClean="0"/>
              <a:t>18/04/2017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240886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375304-3E5C-4C88-AA7B-F4D367951E8B}"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210706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375304-3E5C-4C88-AA7B-F4D367951E8B}" type="datetimeFigureOut">
              <a:rPr lang="en-GB" smtClean="0"/>
              <a:t>18/04/2017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23369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375304-3E5C-4C88-AA7B-F4D367951E8B}" type="datetimeFigureOut">
              <a:rPr lang="en-GB" smtClean="0"/>
              <a:t>18/04/2017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306858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75304-3E5C-4C88-AA7B-F4D367951E8B}" type="datetimeFigureOut">
              <a:rPr lang="en-GB" smtClean="0"/>
              <a:t>18/04/2017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322564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375304-3E5C-4C88-AA7B-F4D367951E8B}"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268637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375304-3E5C-4C88-AA7B-F4D367951E8B}" type="datetimeFigureOut">
              <a:rPr lang="en-GB" smtClean="0"/>
              <a:t>18/04/2017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F4034-DD8A-497A-B2E9-F3698C2FE7BA}" type="slidenum">
              <a:rPr lang="en-GB" smtClean="0"/>
              <a:t>‹#›</a:t>
            </a:fld>
            <a:endParaRPr lang="en-GB"/>
          </a:p>
        </p:txBody>
      </p:sp>
    </p:spTree>
    <p:extLst>
      <p:ext uri="{BB962C8B-B14F-4D97-AF65-F5344CB8AC3E}">
        <p14:creationId xmlns:p14="http://schemas.microsoft.com/office/powerpoint/2010/main" val="423002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75304-3E5C-4C88-AA7B-F4D367951E8B}" type="datetimeFigureOut">
              <a:rPr lang="en-GB" smtClean="0"/>
              <a:t>18/04/2017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F4034-DD8A-497A-B2E9-F3698C2FE7BA}" type="slidenum">
              <a:rPr lang="en-GB" smtClean="0"/>
              <a:t>‹#›</a:t>
            </a:fld>
            <a:endParaRPr lang="en-GB"/>
          </a:p>
        </p:txBody>
      </p:sp>
    </p:spTree>
    <p:extLst>
      <p:ext uri="{BB962C8B-B14F-4D97-AF65-F5344CB8AC3E}">
        <p14:creationId xmlns:p14="http://schemas.microsoft.com/office/powerpoint/2010/main" val="354348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America: making of a Superpower 1865-1975</a:t>
            </a:r>
            <a:endParaRPr lang="en-GB" dirty="0"/>
          </a:p>
        </p:txBody>
      </p:sp>
      <p:sp>
        <p:nvSpPr>
          <p:cNvPr id="3" name="Content Placeholder 2"/>
          <p:cNvSpPr>
            <a:spLocks noGrp="1"/>
          </p:cNvSpPr>
          <p:nvPr>
            <p:ph idx="1"/>
          </p:nvPr>
        </p:nvSpPr>
        <p:spPr/>
        <p:txBody>
          <a:bodyPr/>
          <a:lstStyle/>
          <a:p>
            <a:pPr marL="0" indent="0">
              <a:buNone/>
            </a:pPr>
            <a:r>
              <a:rPr lang="en-GB" dirty="0" smtClean="0"/>
              <a:t>This is a revision kit to help you. Feel free to save it, amend it and make it your own. Use some of it or all of it. </a:t>
            </a:r>
          </a:p>
          <a:p>
            <a:pPr marL="0" indent="0">
              <a:buNone/>
            </a:pPr>
            <a:endParaRPr lang="en-GB" dirty="0"/>
          </a:p>
          <a:p>
            <a:pPr marL="0" indent="0">
              <a:buNone/>
            </a:pPr>
            <a:r>
              <a:rPr lang="en-GB" dirty="0" smtClean="0"/>
              <a:t>It is a collection of resources to help you approach your revision in a practical and focused way. Each resource is prefaced with advice on how you might use it in your revision. </a:t>
            </a:r>
            <a:endParaRPr lang="en-GB" dirty="0"/>
          </a:p>
        </p:txBody>
      </p:sp>
    </p:spTree>
    <p:extLst>
      <p:ext uri="{BB962C8B-B14F-4D97-AF65-F5344CB8AC3E}">
        <p14:creationId xmlns:p14="http://schemas.microsoft.com/office/powerpoint/2010/main" val="2366023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Suggestion – Presidential Overviews</a:t>
            </a:r>
            <a:endParaRPr lang="en-GB" dirty="0"/>
          </a:p>
        </p:txBody>
      </p:sp>
      <p:sp>
        <p:nvSpPr>
          <p:cNvPr id="3" name="Content Placeholder 2"/>
          <p:cNvSpPr>
            <a:spLocks noGrp="1"/>
          </p:cNvSpPr>
          <p:nvPr>
            <p:ph idx="1"/>
          </p:nvPr>
        </p:nvSpPr>
        <p:spPr/>
        <p:txBody>
          <a:bodyPr/>
          <a:lstStyle/>
          <a:p>
            <a:pPr marL="0" indent="0">
              <a:buNone/>
            </a:pPr>
            <a:r>
              <a:rPr lang="en-GB" dirty="0" smtClean="0"/>
              <a:t>Use the grid that follows to summarise the key events/examples linked to specific Presidents. </a:t>
            </a:r>
          </a:p>
          <a:p>
            <a:pPr marL="0" indent="0">
              <a:buNone/>
            </a:pPr>
            <a:endParaRPr lang="en-GB" dirty="0"/>
          </a:p>
          <a:p>
            <a:pPr marL="0" indent="0">
              <a:buNone/>
            </a:pPr>
            <a:r>
              <a:rPr lang="en-GB" dirty="0" smtClean="0"/>
              <a:t>Add the maximum of 5-6 key events/examples to each box so you are forced to select only the most useful details. Try to include both positive and negative examples. </a:t>
            </a:r>
          </a:p>
          <a:p>
            <a:pPr marL="0" indent="0">
              <a:buNone/>
            </a:pPr>
            <a:endParaRPr lang="en-GB" dirty="0" smtClean="0"/>
          </a:p>
          <a:p>
            <a:pPr marL="0" indent="0">
              <a:buNone/>
            </a:pPr>
            <a:r>
              <a:rPr lang="en-GB" dirty="0" smtClean="0"/>
              <a:t>NB. You won’t necessarily need to fill in every box for every President. </a:t>
            </a:r>
            <a:endParaRPr lang="en-GB" dirty="0"/>
          </a:p>
        </p:txBody>
      </p:sp>
    </p:spTree>
    <p:extLst>
      <p:ext uri="{BB962C8B-B14F-4D97-AF65-F5344CB8AC3E}">
        <p14:creationId xmlns:p14="http://schemas.microsoft.com/office/powerpoint/2010/main" val="1850908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54831699"/>
              </p:ext>
            </p:extLst>
          </p:nvPr>
        </p:nvGraphicFramePr>
        <p:xfrm>
          <a:off x="145474" y="207818"/>
          <a:ext cx="11720944" cy="6442364"/>
        </p:xfrm>
        <a:graphic>
          <a:graphicData uri="http://schemas.openxmlformats.org/drawingml/2006/table">
            <a:tbl>
              <a:tblPr firstRow="1" bandRow="1">
                <a:tableStyleId>{5C22544A-7EE6-4342-B048-85BDC9FD1C3A}</a:tableStyleId>
              </a:tblPr>
              <a:tblGrid>
                <a:gridCol w="5860472">
                  <a:extLst>
                    <a:ext uri="{9D8B030D-6E8A-4147-A177-3AD203B41FA5}">
                      <a16:colId xmlns="" xmlns:a16="http://schemas.microsoft.com/office/drawing/2014/main" val="2265945691"/>
                    </a:ext>
                  </a:extLst>
                </a:gridCol>
                <a:gridCol w="5860472">
                  <a:extLst>
                    <a:ext uri="{9D8B030D-6E8A-4147-A177-3AD203B41FA5}">
                      <a16:colId xmlns="" xmlns:a16="http://schemas.microsoft.com/office/drawing/2014/main" val="2720537735"/>
                    </a:ext>
                  </a:extLst>
                </a:gridCol>
              </a:tblGrid>
              <a:tr h="3221182">
                <a:tc>
                  <a:txBody>
                    <a:bodyPr/>
                    <a:lstStyle/>
                    <a:p>
                      <a:r>
                        <a:rPr lang="en-GB" dirty="0" smtClean="0">
                          <a:solidFill>
                            <a:schemeClr val="tx1"/>
                          </a:solidFill>
                        </a:rPr>
                        <a:t>Case</a:t>
                      </a:r>
                      <a:r>
                        <a:rPr lang="en-GB" baseline="0" dirty="0" smtClean="0">
                          <a:solidFill>
                            <a:schemeClr val="tx1"/>
                          </a:solidFill>
                        </a:rPr>
                        <a:t> Study Theme/Event =</a:t>
                      </a:r>
                      <a:endParaRPr lang="en-GB" dirty="0">
                        <a:solidFill>
                          <a:schemeClr val="tx1"/>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Case</a:t>
                      </a:r>
                      <a:r>
                        <a:rPr lang="en-GB" baseline="0" dirty="0" smtClean="0">
                          <a:solidFill>
                            <a:schemeClr val="tx1"/>
                          </a:solidFill>
                        </a:rPr>
                        <a:t> Study Theme/Event =</a:t>
                      </a:r>
                      <a:endParaRPr lang="en-GB" dirty="0" smtClean="0">
                        <a:solidFill>
                          <a:schemeClr val="tx1"/>
                        </a:solidFill>
                      </a:endParaRPr>
                    </a:p>
                  </a:txBody>
                  <a:tcPr>
                    <a:solidFill>
                      <a:schemeClr val="bg2"/>
                    </a:solidFill>
                  </a:tcPr>
                </a:tc>
                <a:extLst>
                  <a:ext uri="{0D108BD9-81ED-4DB2-BD59-A6C34878D82A}">
                    <a16:rowId xmlns="" xmlns:a16="http://schemas.microsoft.com/office/drawing/2014/main" val="2692007839"/>
                  </a:ext>
                </a:extLst>
              </a:tr>
              <a:tr h="3221182">
                <a:tc>
                  <a:txBody>
                    <a:bodyPr/>
                    <a:lstStyle/>
                    <a:p>
                      <a:r>
                        <a:rPr lang="en-GB" b="1" dirty="0" smtClean="0">
                          <a:solidFill>
                            <a:schemeClr val="tx1"/>
                          </a:solidFill>
                        </a:rPr>
                        <a:t>Case</a:t>
                      </a:r>
                      <a:r>
                        <a:rPr lang="en-GB" b="1" baseline="0" dirty="0" smtClean="0">
                          <a:solidFill>
                            <a:schemeClr val="tx1"/>
                          </a:solidFill>
                        </a:rPr>
                        <a:t> Study Theme/Event =</a:t>
                      </a:r>
                      <a:endParaRPr lang="en-GB"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rPr>
                        <a:t>Case</a:t>
                      </a:r>
                      <a:r>
                        <a:rPr lang="en-GB" b="1" baseline="0" dirty="0" smtClean="0">
                          <a:solidFill>
                            <a:schemeClr val="tx1"/>
                          </a:solidFill>
                        </a:rPr>
                        <a:t> Study Theme/Event =</a:t>
                      </a:r>
                      <a:endParaRPr lang="en-GB" b="1" dirty="0" smtClean="0">
                        <a:solidFill>
                          <a:schemeClr val="tx1"/>
                        </a:solidFill>
                      </a:endParaRPr>
                    </a:p>
                    <a:p>
                      <a:pPr algn="l"/>
                      <a:endParaRPr lang="en-GB" b="1" dirty="0">
                        <a:solidFill>
                          <a:schemeClr val="tx1"/>
                        </a:solidFill>
                      </a:endParaRPr>
                    </a:p>
                  </a:txBody>
                  <a:tcPr/>
                </a:tc>
                <a:extLst>
                  <a:ext uri="{0D108BD9-81ED-4DB2-BD59-A6C34878D82A}">
                    <a16:rowId xmlns="" xmlns:a16="http://schemas.microsoft.com/office/drawing/2014/main" val="1380673080"/>
                  </a:ext>
                </a:extLst>
              </a:tr>
            </a:tbl>
          </a:graphicData>
        </a:graphic>
      </p:graphicFrame>
    </p:spTree>
    <p:extLst>
      <p:ext uri="{BB962C8B-B14F-4D97-AF65-F5344CB8AC3E}">
        <p14:creationId xmlns:p14="http://schemas.microsoft.com/office/powerpoint/2010/main" val="355485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365125"/>
            <a:ext cx="11333407" cy="1325563"/>
          </a:xfrm>
        </p:spPr>
        <p:txBody>
          <a:bodyPr/>
          <a:lstStyle/>
          <a:p>
            <a:r>
              <a:rPr lang="en-GB" dirty="0" smtClean="0"/>
              <a:t>Revision Suggestion – Question Plan (Essay style)</a:t>
            </a:r>
            <a:endParaRPr lang="en-GB" dirty="0"/>
          </a:p>
        </p:txBody>
      </p:sp>
      <p:sp>
        <p:nvSpPr>
          <p:cNvPr id="3" name="Content Placeholder 2"/>
          <p:cNvSpPr>
            <a:spLocks noGrp="1"/>
          </p:cNvSpPr>
          <p:nvPr>
            <p:ph idx="1"/>
          </p:nvPr>
        </p:nvSpPr>
        <p:spPr>
          <a:xfrm>
            <a:off x="503350" y="1722594"/>
            <a:ext cx="10515600" cy="4351338"/>
          </a:xfrm>
        </p:spPr>
        <p:txBody>
          <a:bodyPr/>
          <a:lstStyle/>
          <a:p>
            <a:pPr marL="0" indent="0">
              <a:buNone/>
            </a:pPr>
            <a:r>
              <a:rPr lang="en-GB" dirty="0" smtClean="0"/>
              <a:t>Use the following grid to plan responses to essay questions.</a:t>
            </a:r>
          </a:p>
          <a:p>
            <a:pPr marL="0" indent="0">
              <a:buNone/>
            </a:pPr>
            <a:endParaRPr lang="en-GB" dirty="0"/>
          </a:p>
          <a:p>
            <a:pPr marL="514350" indent="-514350">
              <a:buFont typeface="+mj-lt"/>
              <a:buAutoNum type="arabicPeriod"/>
            </a:pPr>
            <a:r>
              <a:rPr lang="en-GB" dirty="0" smtClean="0"/>
              <a:t>Place the question in the centre. </a:t>
            </a:r>
          </a:p>
          <a:p>
            <a:pPr marL="514350" indent="-514350">
              <a:buFont typeface="+mj-lt"/>
              <a:buAutoNum type="arabicPeriod"/>
            </a:pPr>
            <a:r>
              <a:rPr lang="en-GB" dirty="0" smtClean="0"/>
              <a:t>Brainstorm 3-4 big points/factors to cover (the main paragraphs of your essay)</a:t>
            </a:r>
          </a:p>
          <a:p>
            <a:pPr marL="514350" indent="-514350">
              <a:buFont typeface="+mj-lt"/>
              <a:buAutoNum type="arabicPeriod"/>
            </a:pPr>
            <a:r>
              <a:rPr lang="en-GB" dirty="0" smtClean="0"/>
              <a:t>Add in key examples to support and challenge your point (you can label these with + and – signs to help show your analytical thinking).  </a:t>
            </a:r>
            <a:endParaRPr lang="en-GB" dirty="0"/>
          </a:p>
        </p:txBody>
      </p:sp>
    </p:spTree>
    <p:extLst>
      <p:ext uri="{BB962C8B-B14F-4D97-AF65-F5344CB8AC3E}">
        <p14:creationId xmlns:p14="http://schemas.microsoft.com/office/powerpoint/2010/main" val="3442873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54891147"/>
              </p:ext>
            </p:extLst>
          </p:nvPr>
        </p:nvGraphicFramePr>
        <p:xfrm>
          <a:off x="145474" y="207818"/>
          <a:ext cx="11720944" cy="6442364"/>
        </p:xfrm>
        <a:graphic>
          <a:graphicData uri="http://schemas.openxmlformats.org/drawingml/2006/table">
            <a:tbl>
              <a:tblPr firstRow="1" bandRow="1">
                <a:tableStyleId>{5C22544A-7EE6-4342-B048-85BDC9FD1C3A}</a:tableStyleId>
              </a:tblPr>
              <a:tblGrid>
                <a:gridCol w="5860472">
                  <a:extLst>
                    <a:ext uri="{9D8B030D-6E8A-4147-A177-3AD203B41FA5}">
                      <a16:colId xmlns="" xmlns:a16="http://schemas.microsoft.com/office/drawing/2014/main" val="2265945691"/>
                    </a:ext>
                  </a:extLst>
                </a:gridCol>
                <a:gridCol w="5860472">
                  <a:extLst>
                    <a:ext uri="{9D8B030D-6E8A-4147-A177-3AD203B41FA5}">
                      <a16:colId xmlns="" xmlns:a16="http://schemas.microsoft.com/office/drawing/2014/main" val="2720537735"/>
                    </a:ext>
                  </a:extLst>
                </a:gridCol>
              </a:tblGrid>
              <a:tr h="3221182">
                <a:tc>
                  <a:txBody>
                    <a:bodyPr/>
                    <a:lstStyle/>
                    <a:p>
                      <a:r>
                        <a:rPr lang="en-GB" dirty="0" smtClean="0">
                          <a:solidFill>
                            <a:schemeClr val="tx1"/>
                          </a:solidFill>
                        </a:rPr>
                        <a:t>Factor</a:t>
                      </a:r>
                      <a:r>
                        <a:rPr lang="en-GB" baseline="0" dirty="0" smtClean="0">
                          <a:solidFill>
                            <a:schemeClr val="tx1"/>
                          </a:solidFill>
                        </a:rPr>
                        <a:t>/Big point 1</a:t>
                      </a:r>
                      <a:endParaRPr lang="en-GB" dirty="0">
                        <a:solidFill>
                          <a:schemeClr val="tx1"/>
                        </a:solidFill>
                      </a:endParaRPr>
                    </a:p>
                  </a:txBody>
                  <a:tcPr>
                    <a:solidFill>
                      <a:schemeClr val="bg2"/>
                    </a:solidFill>
                  </a:tcPr>
                </a:tc>
                <a:tc>
                  <a:txBody>
                    <a:bodyPr/>
                    <a:lstStyle/>
                    <a:p>
                      <a:pPr algn="r"/>
                      <a:r>
                        <a:rPr lang="en-GB" dirty="0" smtClean="0">
                          <a:solidFill>
                            <a:schemeClr val="tx1"/>
                          </a:solidFill>
                        </a:rPr>
                        <a:t>Factor</a:t>
                      </a:r>
                      <a:r>
                        <a:rPr lang="en-GB" baseline="0" dirty="0" smtClean="0">
                          <a:solidFill>
                            <a:schemeClr val="tx1"/>
                          </a:solidFill>
                        </a:rPr>
                        <a:t>/Big point 2</a:t>
                      </a:r>
                      <a:endParaRPr lang="en-GB" dirty="0">
                        <a:solidFill>
                          <a:schemeClr val="tx1"/>
                        </a:solidFill>
                      </a:endParaRPr>
                    </a:p>
                  </a:txBody>
                  <a:tcPr>
                    <a:solidFill>
                      <a:schemeClr val="bg2"/>
                    </a:solidFill>
                  </a:tcPr>
                </a:tc>
                <a:extLst>
                  <a:ext uri="{0D108BD9-81ED-4DB2-BD59-A6C34878D82A}">
                    <a16:rowId xmlns="" xmlns:a16="http://schemas.microsoft.com/office/drawing/2014/main" val="2692007839"/>
                  </a:ext>
                </a:extLst>
              </a:tr>
              <a:tr h="3221182">
                <a:tc>
                  <a:txBody>
                    <a:bodyPr/>
                    <a:lstStyle/>
                    <a:p>
                      <a:r>
                        <a:rPr lang="en-GB" b="1" dirty="0" smtClean="0">
                          <a:solidFill>
                            <a:schemeClr val="tx1"/>
                          </a:solidFill>
                        </a:rPr>
                        <a:t>Factor</a:t>
                      </a:r>
                      <a:r>
                        <a:rPr lang="en-GB" b="1" baseline="0" dirty="0" smtClean="0">
                          <a:solidFill>
                            <a:schemeClr val="tx1"/>
                          </a:solidFill>
                        </a:rPr>
                        <a:t> Big Point 3</a:t>
                      </a:r>
                      <a:endParaRPr lang="en-GB" b="1" dirty="0">
                        <a:solidFill>
                          <a:schemeClr val="tx1"/>
                        </a:solidFill>
                      </a:endParaRPr>
                    </a:p>
                  </a:txBody>
                  <a:tcPr/>
                </a:tc>
                <a:tc>
                  <a:txBody>
                    <a:bodyPr/>
                    <a:lstStyle/>
                    <a:p>
                      <a:pPr algn="r"/>
                      <a:r>
                        <a:rPr lang="en-GB" b="1" dirty="0" smtClean="0">
                          <a:solidFill>
                            <a:schemeClr val="tx1"/>
                          </a:solidFill>
                        </a:rPr>
                        <a:t>Factor</a:t>
                      </a:r>
                      <a:r>
                        <a:rPr lang="en-GB" b="1" baseline="0" dirty="0" smtClean="0">
                          <a:solidFill>
                            <a:schemeClr val="tx1"/>
                          </a:solidFill>
                        </a:rPr>
                        <a:t>/Big Point 4 or Conclusion</a:t>
                      </a:r>
                      <a:endParaRPr lang="en-GB" b="1" dirty="0">
                        <a:solidFill>
                          <a:schemeClr val="tx1"/>
                        </a:solidFill>
                      </a:endParaRPr>
                    </a:p>
                  </a:txBody>
                  <a:tcPr/>
                </a:tc>
                <a:extLst>
                  <a:ext uri="{0D108BD9-81ED-4DB2-BD59-A6C34878D82A}">
                    <a16:rowId xmlns="" xmlns:a16="http://schemas.microsoft.com/office/drawing/2014/main" val="1380673080"/>
                  </a:ext>
                </a:extLst>
              </a:tr>
            </a:tbl>
          </a:graphicData>
        </a:graphic>
      </p:graphicFrame>
      <p:sp>
        <p:nvSpPr>
          <p:cNvPr id="7" name="Oval 6"/>
          <p:cNvSpPr/>
          <p:nvPr/>
        </p:nvSpPr>
        <p:spPr>
          <a:xfrm>
            <a:off x="4862946" y="2576945"/>
            <a:ext cx="2286000" cy="1704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Insert</a:t>
            </a:r>
          </a:p>
          <a:p>
            <a:pPr algn="ctr"/>
            <a:r>
              <a:rPr lang="en-GB" sz="2400" dirty="0" smtClean="0"/>
              <a:t>Question</a:t>
            </a:r>
            <a:endParaRPr lang="en-GB" sz="2400" dirty="0"/>
          </a:p>
        </p:txBody>
      </p:sp>
    </p:spTree>
    <p:extLst>
      <p:ext uri="{BB962C8B-B14F-4D97-AF65-F5344CB8AC3E}">
        <p14:creationId xmlns:p14="http://schemas.microsoft.com/office/powerpoint/2010/main" val="3636977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365125"/>
            <a:ext cx="11333407" cy="1325563"/>
          </a:xfrm>
        </p:spPr>
        <p:txBody>
          <a:bodyPr/>
          <a:lstStyle/>
          <a:p>
            <a:r>
              <a:rPr lang="en-GB" dirty="0" smtClean="0"/>
              <a:t>Revision Suggestion – Question Plan (Extract)</a:t>
            </a:r>
            <a:endParaRPr lang="en-GB" dirty="0"/>
          </a:p>
        </p:txBody>
      </p:sp>
      <p:sp>
        <p:nvSpPr>
          <p:cNvPr id="3" name="Content Placeholder 2"/>
          <p:cNvSpPr>
            <a:spLocks noGrp="1"/>
          </p:cNvSpPr>
          <p:nvPr>
            <p:ph idx="1"/>
          </p:nvPr>
        </p:nvSpPr>
        <p:spPr>
          <a:xfrm>
            <a:off x="503350" y="1722594"/>
            <a:ext cx="10515600" cy="4351338"/>
          </a:xfrm>
        </p:spPr>
        <p:txBody>
          <a:bodyPr/>
          <a:lstStyle/>
          <a:p>
            <a:pPr marL="0" indent="0">
              <a:buNone/>
            </a:pPr>
            <a:r>
              <a:rPr lang="en-GB" dirty="0" smtClean="0"/>
              <a:t>Use the following grid to plan responses to essay questions.</a:t>
            </a:r>
          </a:p>
          <a:p>
            <a:pPr marL="0" indent="0">
              <a:buNone/>
            </a:pPr>
            <a:endParaRPr lang="en-GB" dirty="0"/>
          </a:p>
          <a:p>
            <a:pPr marL="514350" indent="-514350">
              <a:buFont typeface="+mj-lt"/>
              <a:buAutoNum type="arabicPeriod"/>
            </a:pPr>
            <a:r>
              <a:rPr lang="en-GB" dirty="0" smtClean="0"/>
              <a:t>Identify the Argument in each Extract. </a:t>
            </a:r>
          </a:p>
          <a:p>
            <a:pPr marL="514350" indent="-514350">
              <a:buFont typeface="+mj-lt"/>
              <a:buAutoNum type="arabicPeriod"/>
            </a:pPr>
            <a:r>
              <a:rPr lang="en-GB" dirty="0" smtClean="0"/>
              <a:t>Select 1-2 quotes from each extra. </a:t>
            </a:r>
          </a:p>
          <a:p>
            <a:pPr marL="514350" indent="-514350">
              <a:buFont typeface="+mj-lt"/>
              <a:buAutoNum type="arabicPeriod"/>
            </a:pPr>
            <a:r>
              <a:rPr lang="en-GB" dirty="0" smtClean="0"/>
              <a:t>Link evidence that to support and challenge the points</a:t>
            </a:r>
          </a:p>
          <a:p>
            <a:pPr marL="514350" indent="-514350">
              <a:buFont typeface="+mj-lt"/>
              <a:buAutoNum type="arabicPeriod"/>
            </a:pPr>
            <a:r>
              <a:rPr lang="en-GB" dirty="0" smtClean="0"/>
              <a:t>Reach a judgement on each extracts worth. </a:t>
            </a:r>
            <a:endParaRPr lang="en-GB" dirty="0"/>
          </a:p>
        </p:txBody>
      </p:sp>
    </p:spTree>
    <p:extLst>
      <p:ext uri="{BB962C8B-B14F-4D97-AF65-F5344CB8AC3E}">
        <p14:creationId xmlns:p14="http://schemas.microsoft.com/office/powerpoint/2010/main" val="508925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3684329"/>
              </p:ext>
            </p:extLst>
          </p:nvPr>
        </p:nvGraphicFramePr>
        <p:xfrm>
          <a:off x="0" y="0"/>
          <a:ext cx="12192000" cy="6857999"/>
        </p:xfrm>
        <a:graphic>
          <a:graphicData uri="http://schemas.openxmlformats.org/drawingml/2006/table">
            <a:tbl>
              <a:tblPr firstRow="1" bandRow="1">
                <a:tableStyleId>{5C22544A-7EE6-4342-B048-85BDC9FD1C3A}</a:tableStyleId>
              </a:tblPr>
              <a:tblGrid>
                <a:gridCol w="3048000"/>
                <a:gridCol w="3048000"/>
                <a:gridCol w="3048000"/>
                <a:gridCol w="3048000"/>
              </a:tblGrid>
              <a:tr h="747215">
                <a:tc>
                  <a:txBody>
                    <a:bodyPr/>
                    <a:lstStyle/>
                    <a:p>
                      <a:endParaRPr lang="en-GB" dirty="0"/>
                    </a:p>
                  </a:txBody>
                  <a:tcPr/>
                </a:tc>
                <a:tc>
                  <a:txBody>
                    <a:bodyPr/>
                    <a:lstStyle/>
                    <a:p>
                      <a:r>
                        <a:rPr lang="en-GB" dirty="0" smtClean="0"/>
                        <a:t>Extract</a:t>
                      </a:r>
                      <a:r>
                        <a:rPr lang="en-GB" baseline="0" dirty="0" smtClean="0"/>
                        <a:t> 1</a:t>
                      </a:r>
                      <a:endParaRPr lang="en-GB" dirty="0"/>
                    </a:p>
                  </a:txBody>
                  <a:tcPr/>
                </a:tc>
                <a:tc>
                  <a:txBody>
                    <a:bodyPr/>
                    <a:lstStyle/>
                    <a:p>
                      <a:r>
                        <a:rPr lang="en-GB" dirty="0" smtClean="0"/>
                        <a:t>Extract</a:t>
                      </a:r>
                      <a:r>
                        <a:rPr lang="en-GB" baseline="0" dirty="0" smtClean="0"/>
                        <a:t> 2</a:t>
                      </a:r>
                      <a:endParaRPr lang="en-GB" dirty="0"/>
                    </a:p>
                  </a:txBody>
                  <a:tcPr/>
                </a:tc>
                <a:tc>
                  <a:txBody>
                    <a:bodyPr/>
                    <a:lstStyle/>
                    <a:p>
                      <a:r>
                        <a:rPr lang="en-GB" dirty="0" smtClean="0"/>
                        <a:t>Extract</a:t>
                      </a:r>
                      <a:r>
                        <a:rPr lang="en-GB" baseline="0" dirty="0" smtClean="0"/>
                        <a:t> 3</a:t>
                      </a:r>
                      <a:endParaRPr lang="en-GB" dirty="0"/>
                    </a:p>
                  </a:txBody>
                  <a:tcPr/>
                </a:tc>
              </a:tr>
              <a:tr h="1289713">
                <a:tc>
                  <a:txBody>
                    <a:bodyPr/>
                    <a:lstStyle/>
                    <a:p>
                      <a:r>
                        <a:rPr lang="en-GB" dirty="0" smtClean="0"/>
                        <a:t>Argument</a:t>
                      </a:r>
                      <a:r>
                        <a:rPr lang="en-GB" baseline="0" dirty="0" smtClean="0"/>
                        <a:t> Summary</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r>
              <a:tr h="747215">
                <a:tc>
                  <a:txBody>
                    <a:bodyPr/>
                    <a:lstStyle/>
                    <a:p>
                      <a:r>
                        <a:rPr lang="en-GB" dirty="0" smtClean="0"/>
                        <a:t>Key Quote 1</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1289713">
                <a:tc>
                  <a:txBody>
                    <a:bodyPr/>
                    <a:lstStyle/>
                    <a:p>
                      <a:r>
                        <a:rPr lang="en-GB" dirty="0" smtClean="0"/>
                        <a:t>Evidence to support/challenge</a:t>
                      </a:r>
                    </a:p>
                  </a:txBody>
                  <a:tcPr/>
                </a:tc>
                <a:tc>
                  <a:txBody>
                    <a:bodyPr/>
                    <a:lstStyle/>
                    <a:p>
                      <a:endParaRPr lang="en-GB"/>
                    </a:p>
                  </a:txBody>
                  <a:tcPr/>
                </a:tc>
                <a:tc>
                  <a:txBody>
                    <a:bodyPr/>
                    <a:lstStyle/>
                    <a:p>
                      <a:endParaRPr lang="en-GB"/>
                    </a:p>
                  </a:txBody>
                  <a:tcPr/>
                </a:tc>
                <a:tc>
                  <a:txBody>
                    <a:bodyPr/>
                    <a:lstStyle/>
                    <a:p>
                      <a:endParaRPr lang="en-GB"/>
                    </a:p>
                  </a:txBody>
                  <a:tcPr/>
                </a:tc>
              </a:tr>
              <a:tr h="747215">
                <a:tc>
                  <a:txBody>
                    <a:bodyPr/>
                    <a:lstStyle/>
                    <a:p>
                      <a:r>
                        <a:rPr lang="en-GB" dirty="0" smtClean="0"/>
                        <a:t>Key Quote 1</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1289713">
                <a:tc>
                  <a:txBody>
                    <a:bodyPr/>
                    <a:lstStyle/>
                    <a:p>
                      <a:r>
                        <a:rPr lang="en-GB" dirty="0" smtClean="0"/>
                        <a:t>Evidence to support/challenge</a:t>
                      </a:r>
                    </a:p>
                  </a:txBody>
                  <a:tcPr/>
                </a:tc>
                <a:tc>
                  <a:txBody>
                    <a:bodyPr/>
                    <a:lstStyle/>
                    <a:p>
                      <a:endParaRPr lang="en-GB"/>
                    </a:p>
                  </a:txBody>
                  <a:tcPr/>
                </a:tc>
                <a:tc>
                  <a:txBody>
                    <a:bodyPr/>
                    <a:lstStyle/>
                    <a:p>
                      <a:endParaRPr lang="en-GB"/>
                    </a:p>
                  </a:txBody>
                  <a:tcPr/>
                </a:tc>
                <a:tc>
                  <a:txBody>
                    <a:bodyPr/>
                    <a:lstStyle/>
                    <a:p>
                      <a:endParaRPr lang="en-GB" dirty="0"/>
                    </a:p>
                  </a:txBody>
                  <a:tcPr/>
                </a:tc>
              </a:tr>
              <a:tr h="747215">
                <a:tc>
                  <a:txBody>
                    <a:bodyPr/>
                    <a:lstStyle/>
                    <a:p>
                      <a:r>
                        <a:rPr lang="en-GB" dirty="0" smtClean="0"/>
                        <a:t>Final</a:t>
                      </a:r>
                      <a:r>
                        <a:rPr lang="en-GB" baseline="0" dirty="0" smtClean="0"/>
                        <a:t> Judgment</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536089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120092"/>
            <a:ext cx="11895786" cy="1143000"/>
          </a:xfrm>
        </p:spPr>
        <p:txBody>
          <a:bodyPr>
            <a:normAutofit/>
          </a:bodyPr>
          <a:lstStyle/>
          <a:p>
            <a:r>
              <a:rPr lang="en-GB" dirty="0" smtClean="0"/>
              <a:t>Revision suggestion – Practice analytical paragraphs</a:t>
            </a:r>
            <a:endParaRPr lang="en-GB" dirty="0"/>
          </a:p>
        </p:txBody>
      </p:sp>
      <p:sp>
        <p:nvSpPr>
          <p:cNvPr id="3" name="Content Placeholder 2"/>
          <p:cNvSpPr>
            <a:spLocks noGrp="1"/>
          </p:cNvSpPr>
          <p:nvPr>
            <p:ph idx="1"/>
          </p:nvPr>
        </p:nvSpPr>
        <p:spPr>
          <a:xfrm>
            <a:off x="450761" y="1171977"/>
            <a:ext cx="11423560" cy="1464936"/>
          </a:xfrm>
        </p:spPr>
        <p:txBody>
          <a:bodyPr>
            <a:normAutofit fontScale="62500" lnSpcReduction="20000"/>
          </a:bodyPr>
          <a:lstStyle/>
          <a:p>
            <a:pPr marL="514350" indent="-514350">
              <a:buAutoNum type="arabicPeriod"/>
            </a:pPr>
            <a:r>
              <a:rPr lang="en-GB" dirty="0" smtClean="0"/>
              <a:t>Choose a question and identify 2-3 big points/factors</a:t>
            </a:r>
          </a:p>
          <a:p>
            <a:pPr marL="514350" indent="-514350">
              <a:buAutoNum type="arabicPeriod"/>
            </a:pPr>
            <a:r>
              <a:rPr lang="en-GB" dirty="0" smtClean="0"/>
              <a:t>Choose one factor to analyse and write a paragraph about (maybe redo one from a previous essay?)</a:t>
            </a:r>
          </a:p>
          <a:p>
            <a:pPr marL="514350" indent="-514350">
              <a:buAutoNum type="arabicPeriod"/>
            </a:pPr>
            <a:r>
              <a:rPr lang="en-GB" dirty="0" smtClean="0"/>
              <a:t>Write a topic sentence with an analytical focus </a:t>
            </a:r>
            <a:r>
              <a:rPr lang="en-GB" dirty="0" smtClean="0"/>
              <a:t>- </a:t>
            </a:r>
            <a:r>
              <a:rPr lang="en-GB" dirty="0" smtClean="0"/>
              <a:t>What </a:t>
            </a:r>
            <a:r>
              <a:rPr lang="en-GB" dirty="0" smtClean="0"/>
              <a:t>words can </a:t>
            </a:r>
            <a:r>
              <a:rPr lang="en-GB" dirty="0" smtClean="0"/>
              <a:t>you </a:t>
            </a:r>
            <a:r>
              <a:rPr lang="en-GB" dirty="0" smtClean="0"/>
              <a:t>use </a:t>
            </a:r>
            <a:r>
              <a:rPr lang="en-GB" dirty="0" smtClean="0"/>
              <a:t>to convey </a:t>
            </a:r>
            <a:r>
              <a:rPr lang="en-GB" dirty="0" smtClean="0"/>
              <a:t>the strength </a:t>
            </a:r>
            <a:r>
              <a:rPr lang="en-GB" dirty="0" smtClean="0"/>
              <a:t>of </a:t>
            </a:r>
            <a:r>
              <a:rPr lang="en-GB" dirty="0" smtClean="0"/>
              <a:t>your agreement </a:t>
            </a:r>
            <a:r>
              <a:rPr lang="en-GB" dirty="0" smtClean="0"/>
              <a:t>or </a:t>
            </a:r>
            <a:r>
              <a:rPr lang="en-GB" dirty="0" smtClean="0"/>
              <a:t>disagreement with the importance of the point/factor? </a:t>
            </a:r>
            <a:endParaRPr lang="en-GB" dirty="0" smtClean="0"/>
          </a:p>
          <a:p>
            <a:pPr algn="ctr"/>
            <a:r>
              <a:rPr lang="en-GB" dirty="0" smtClean="0"/>
              <a:t>Fully/Largely/Broadly/To some extent/Partially/Mainly disagree</a:t>
            </a:r>
          </a:p>
          <a:p>
            <a:pPr marL="0" indent="0" algn="ctr">
              <a:buNone/>
            </a:pPr>
            <a:endParaRPr lang="en-GB" dirty="0"/>
          </a:p>
          <a:p>
            <a:pPr marL="0" indent="0" algn="ctr">
              <a:buNone/>
            </a:pPr>
            <a:endParaRPr lang="en-GB" dirty="0" smtClean="0"/>
          </a:p>
          <a:p>
            <a:pPr marL="0" indent="0" algn="ctr">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
        <p:nvSpPr>
          <p:cNvPr id="4" name="Left-Right Arrow 3"/>
          <p:cNvSpPr/>
          <p:nvPr/>
        </p:nvSpPr>
        <p:spPr>
          <a:xfrm>
            <a:off x="1981200" y="2536229"/>
            <a:ext cx="8229600" cy="3600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12124" y="2960096"/>
            <a:ext cx="9111585" cy="1200329"/>
          </a:xfrm>
          <a:prstGeom prst="rect">
            <a:avLst/>
          </a:prstGeom>
          <a:noFill/>
        </p:spPr>
        <p:txBody>
          <a:bodyPr wrap="square" rtlCol="0">
            <a:spAutoFit/>
          </a:bodyPr>
          <a:lstStyle/>
          <a:p>
            <a:r>
              <a:rPr lang="en-GB" dirty="0" smtClean="0"/>
              <a:t>4. Now choose up to 6 examples that both support and challenge the point. </a:t>
            </a:r>
          </a:p>
          <a:p>
            <a:r>
              <a:rPr lang="en-GB" dirty="0" smtClean="0"/>
              <a:t>5. Now consider Where your “However” should fall - How </a:t>
            </a:r>
            <a:r>
              <a:rPr lang="en-GB" dirty="0"/>
              <a:t>should I deploy my </a:t>
            </a:r>
            <a:r>
              <a:rPr lang="en-GB" dirty="0" smtClean="0"/>
              <a:t>examples to support my point? Plan them out as shown below… showing different views is analysis! Reaching a judgement about how far/which view is correct is evaluation. </a:t>
            </a:r>
            <a:endParaRPr lang="en-GB" dirty="0"/>
          </a:p>
        </p:txBody>
      </p:sp>
      <p:sp>
        <p:nvSpPr>
          <p:cNvPr id="6" name="Rectangle 5"/>
          <p:cNvSpPr/>
          <p:nvPr/>
        </p:nvSpPr>
        <p:spPr>
          <a:xfrm>
            <a:off x="2855640" y="4149080"/>
            <a:ext cx="1440160"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4/5</a:t>
            </a:r>
            <a:endParaRPr lang="en-GB" dirty="0"/>
          </a:p>
        </p:txBody>
      </p:sp>
      <p:sp>
        <p:nvSpPr>
          <p:cNvPr id="7" name="Rectangle 6"/>
          <p:cNvSpPr/>
          <p:nvPr/>
        </p:nvSpPr>
        <p:spPr>
          <a:xfrm>
            <a:off x="2854086" y="6084004"/>
            <a:ext cx="1440160" cy="656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1/2</a:t>
            </a:r>
            <a:endParaRPr lang="en-GB" dirty="0"/>
          </a:p>
        </p:txBody>
      </p:sp>
      <p:sp>
        <p:nvSpPr>
          <p:cNvPr id="8" name="Rectangle 7"/>
          <p:cNvSpPr/>
          <p:nvPr/>
        </p:nvSpPr>
        <p:spPr>
          <a:xfrm>
            <a:off x="5087888" y="4167764"/>
            <a:ext cx="1440160" cy="1205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endParaRPr lang="en-GB" dirty="0"/>
          </a:p>
        </p:txBody>
      </p:sp>
      <p:sp>
        <p:nvSpPr>
          <p:cNvPr id="9" name="Rectangle 8"/>
          <p:cNvSpPr/>
          <p:nvPr/>
        </p:nvSpPr>
        <p:spPr>
          <a:xfrm>
            <a:off x="5087888" y="5535008"/>
            <a:ext cx="1440160" cy="1205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endParaRPr lang="en-GB" dirty="0"/>
          </a:p>
        </p:txBody>
      </p:sp>
      <p:sp>
        <p:nvSpPr>
          <p:cNvPr id="10" name="Rectangle 9"/>
          <p:cNvSpPr/>
          <p:nvPr/>
        </p:nvSpPr>
        <p:spPr>
          <a:xfrm>
            <a:off x="7320136" y="4187221"/>
            <a:ext cx="1440160" cy="656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1/2</a:t>
            </a:r>
            <a:endParaRPr lang="en-GB" dirty="0"/>
          </a:p>
        </p:txBody>
      </p:sp>
      <p:sp>
        <p:nvSpPr>
          <p:cNvPr id="12" name="Rectangle 11"/>
          <p:cNvSpPr/>
          <p:nvPr/>
        </p:nvSpPr>
        <p:spPr>
          <a:xfrm>
            <a:off x="7320136" y="5085184"/>
            <a:ext cx="1440160"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4/5</a:t>
            </a:r>
            <a:endParaRPr lang="en-GB" dirty="0"/>
          </a:p>
        </p:txBody>
      </p:sp>
      <p:sp>
        <p:nvSpPr>
          <p:cNvPr id="11" name="TextBox 10"/>
          <p:cNvSpPr txBox="1"/>
          <p:nvPr/>
        </p:nvSpPr>
        <p:spPr>
          <a:xfrm>
            <a:off x="9156879" y="4816699"/>
            <a:ext cx="2910625" cy="1200329"/>
          </a:xfrm>
          <a:prstGeom prst="rect">
            <a:avLst/>
          </a:prstGeom>
          <a:noFill/>
        </p:spPr>
        <p:txBody>
          <a:bodyPr wrap="square" rtlCol="0">
            <a:spAutoFit/>
          </a:bodyPr>
          <a:lstStyle/>
          <a:p>
            <a:r>
              <a:rPr lang="en-GB" dirty="0" smtClean="0"/>
              <a:t>6. Write up your analysis</a:t>
            </a:r>
          </a:p>
          <a:p>
            <a:r>
              <a:rPr lang="en-GB" dirty="0" smtClean="0"/>
              <a:t>7. Add a summative sentence to </a:t>
            </a:r>
            <a:r>
              <a:rPr lang="en-GB" dirty="0" err="1" smtClean="0"/>
              <a:t>aum</a:t>
            </a:r>
            <a:r>
              <a:rPr lang="en-GB" dirty="0" smtClean="0"/>
              <a:t> up your analysis! </a:t>
            </a:r>
            <a:endParaRPr lang="en-GB" dirty="0"/>
          </a:p>
        </p:txBody>
      </p:sp>
    </p:spTree>
    <p:extLst>
      <p:ext uri="{BB962C8B-B14F-4D97-AF65-F5344CB8AC3E}">
        <p14:creationId xmlns:p14="http://schemas.microsoft.com/office/powerpoint/2010/main" val="339904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GB" sz="3200" dirty="0" smtClean="0"/>
              <a:t>Practice Questions – Essay Style (25 marks Approx. 45-50mins)</a:t>
            </a:r>
            <a:endParaRPr lang="en-GB" sz="3200" dirty="0"/>
          </a:p>
        </p:txBody>
      </p:sp>
      <p:sp>
        <p:nvSpPr>
          <p:cNvPr id="3" name="Content Placeholder 2"/>
          <p:cNvSpPr>
            <a:spLocks noGrp="1"/>
          </p:cNvSpPr>
          <p:nvPr>
            <p:ph idx="1"/>
          </p:nvPr>
        </p:nvSpPr>
        <p:spPr>
          <a:xfrm>
            <a:off x="0" y="1027135"/>
            <a:ext cx="11616744" cy="5592606"/>
          </a:xfrm>
        </p:spPr>
        <p:txBody>
          <a:bodyPr>
            <a:normAutofit fontScale="92500" lnSpcReduction="10000"/>
          </a:bodyPr>
          <a:lstStyle/>
          <a:p>
            <a:r>
              <a:rPr lang="en-GB" sz="1400" dirty="0" smtClean="0"/>
              <a:t>“Reconstruction had successfully reunited the USA by 1877”. Assess the validity of this view. </a:t>
            </a:r>
          </a:p>
          <a:p>
            <a:r>
              <a:rPr lang="en-GB" sz="1400" dirty="0" smtClean="0"/>
              <a:t>“Reconstruction had failed by 1877 due to opposition</a:t>
            </a:r>
            <a:r>
              <a:rPr lang="en-GB" sz="1400" dirty="0"/>
              <a:t>”. Assess the validity of this view. </a:t>
            </a:r>
            <a:endParaRPr lang="en-GB" sz="1400" dirty="0" smtClean="0"/>
          </a:p>
          <a:p>
            <a:r>
              <a:rPr lang="en-GB" sz="1400" dirty="0" smtClean="0"/>
              <a:t>“The main impact of Reconstruction for African-Americans was the introduction of Jim Crow Laws</a:t>
            </a:r>
            <a:r>
              <a:rPr lang="en-GB" sz="1400" dirty="0"/>
              <a:t>”. Assess the validity of this view. </a:t>
            </a:r>
          </a:p>
          <a:p>
            <a:r>
              <a:rPr lang="en-GB" sz="1400" dirty="0" smtClean="0"/>
              <a:t>“The greatest threat to the position of African-Americans in the USA 1865-1877 was formal segregation</a:t>
            </a:r>
            <a:r>
              <a:rPr lang="en-GB" sz="1400" dirty="0"/>
              <a:t>”. Assess the validity of this view. </a:t>
            </a:r>
          </a:p>
          <a:p>
            <a:r>
              <a:rPr lang="en-GB" sz="1400" dirty="0" smtClean="0"/>
              <a:t>“The main reason for the growth of the US economy 1865-1877 was improving transport”. </a:t>
            </a:r>
            <a:r>
              <a:rPr lang="en-GB" sz="1400" dirty="0"/>
              <a:t>Assess the validity of this view. </a:t>
            </a:r>
            <a:endParaRPr lang="en-GB" sz="1400" dirty="0" smtClean="0"/>
          </a:p>
          <a:p>
            <a:r>
              <a:rPr lang="en-GB" sz="1400" dirty="0" smtClean="0"/>
              <a:t>“Between 1865 and 1890 the USA was a deeply divided nation</a:t>
            </a:r>
            <a:r>
              <a:rPr lang="en-GB" sz="1400" dirty="0"/>
              <a:t>”. Assess the validity of this view. </a:t>
            </a:r>
          </a:p>
          <a:p>
            <a:r>
              <a:rPr lang="en-GB" sz="1400" dirty="0" smtClean="0"/>
              <a:t>“The main reason for Westward Expansion 1865-1890 was the belief in Manifest Destiny</a:t>
            </a:r>
            <a:r>
              <a:rPr lang="en-GB" sz="1400" dirty="0"/>
              <a:t>”. Assess the validity of this view. </a:t>
            </a:r>
            <a:endParaRPr lang="en-GB" sz="1400" dirty="0" smtClean="0"/>
          </a:p>
          <a:p>
            <a:r>
              <a:rPr lang="en-GB" sz="1400" dirty="0"/>
              <a:t>“The main reason for the growth of the US economy </a:t>
            </a:r>
            <a:r>
              <a:rPr lang="en-GB" sz="1400" dirty="0" smtClean="0"/>
              <a:t>1865-1890 was the Railroad”. </a:t>
            </a:r>
            <a:r>
              <a:rPr lang="en-GB" sz="1400" dirty="0"/>
              <a:t>Assess the validity of this view. </a:t>
            </a:r>
            <a:endParaRPr lang="en-GB" sz="1400" dirty="0" smtClean="0"/>
          </a:p>
          <a:p>
            <a:r>
              <a:rPr lang="en-GB" sz="1400" dirty="0" smtClean="0"/>
              <a:t>“The Gilded Age a period of Political Corruption and economic </a:t>
            </a:r>
            <a:r>
              <a:rPr lang="en-GB" sz="1400" dirty="0" err="1" smtClean="0"/>
              <a:t>greed</a:t>
            </a:r>
            <a:r>
              <a:rPr lang="en-GB" sz="1400" dirty="0" err="1"/>
              <a:t>“The</a:t>
            </a:r>
            <a:r>
              <a:rPr lang="en-GB" sz="1400" dirty="0"/>
              <a:t> main reason for the growth of the US economy 1865-1877 was the railroad”. Assess the validity of this view. </a:t>
            </a:r>
            <a:endParaRPr lang="en-GB" sz="1400" dirty="0" smtClean="0"/>
          </a:p>
          <a:p>
            <a:r>
              <a:rPr lang="en-GB" sz="1400" dirty="0" smtClean="0"/>
              <a:t>“Big business not big government grew the economy 1890-1918” Assess </a:t>
            </a:r>
            <a:r>
              <a:rPr lang="en-GB" sz="1400" dirty="0"/>
              <a:t>the validity of this view. </a:t>
            </a:r>
          </a:p>
          <a:p>
            <a:r>
              <a:rPr lang="en-GB" sz="1400" dirty="0" smtClean="0"/>
              <a:t>To what extent was the support of big business the main reason for the Republican hegemony 1865-1912? </a:t>
            </a:r>
            <a:endParaRPr lang="en-GB" sz="1400" dirty="0"/>
          </a:p>
          <a:p>
            <a:r>
              <a:rPr lang="en-GB" sz="1400" dirty="0" smtClean="0"/>
              <a:t>To what extent was the Regulation of Big business the main impact of the Progressive Era? </a:t>
            </a:r>
          </a:p>
          <a:p>
            <a:r>
              <a:rPr lang="en-GB" sz="1400" dirty="0" smtClean="0"/>
              <a:t>To what extent was Wilson the most progressive President in the period 1890-1920? </a:t>
            </a:r>
          </a:p>
          <a:p>
            <a:r>
              <a:rPr lang="en-GB" sz="1400" dirty="0" smtClean="0"/>
              <a:t>“Internal divisions were the main threat to the Republican Party’s control in the period 1865-1912” Assess </a:t>
            </a:r>
            <a:r>
              <a:rPr lang="en-GB" sz="1400" dirty="0"/>
              <a:t>the validity of this view. </a:t>
            </a:r>
            <a:endParaRPr lang="en-GB" sz="1400" dirty="0" smtClean="0"/>
          </a:p>
          <a:p>
            <a:r>
              <a:rPr lang="en-GB" sz="1400" dirty="0" smtClean="0"/>
              <a:t>“Between 1865 and 1914 the main effect of increased immigration was increased </a:t>
            </a:r>
            <a:r>
              <a:rPr lang="en-GB" sz="1400" dirty="0" err="1" smtClean="0"/>
              <a:t>nativisim</a:t>
            </a:r>
            <a:r>
              <a:rPr lang="en-GB" sz="1400" dirty="0" smtClean="0"/>
              <a:t> and intolerance”. </a:t>
            </a:r>
            <a:r>
              <a:rPr lang="en-GB" sz="1400" dirty="0"/>
              <a:t>Assess the validity of this view. </a:t>
            </a:r>
            <a:endParaRPr lang="en-GB" sz="1400" dirty="0" smtClean="0"/>
          </a:p>
          <a:p>
            <a:r>
              <a:rPr lang="en-GB" sz="1400" dirty="0" smtClean="0"/>
              <a:t>“America made little social progress 1865-1914”. </a:t>
            </a:r>
            <a:r>
              <a:rPr lang="en-GB" sz="1400" dirty="0"/>
              <a:t>Assess the validity of this view. </a:t>
            </a:r>
            <a:endParaRPr lang="en-GB" sz="1400" dirty="0" smtClean="0"/>
          </a:p>
          <a:p>
            <a:r>
              <a:rPr lang="en-GB" sz="1400" dirty="0"/>
              <a:t>“Between 1890 and 1914 US society changed dramatically” Assess the validity of this view</a:t>
            </a:r>
            <a:r>
              <a:rPr lang="en-GB" sz="1400" dirty="0" smtClean="0"/>
              <a:t>.</a:t>
            </a:r>
          </a:p>
          <a:p>
            <a:r>
              <a:rPr lang="en-GB" sz="1400" dirty="0" smtClean="0"/>
              <a:t>“US foreign Policy was driven by the need for new markets in the period 1865-1914”. </a:t>
            </a:r>
            <a:r>
              <a:rPr lang="en-GB" sz="1400" dirty="0"/>
              <a:t>Assess the validity of this view. </a:t>
            </a:r>
            <a:endParaRPr lang="en-GB" sz="1400" dirty="0" smtClean="0"/>
          </a:p>
          <a:p>
            <a:r>
              <a:rPr lang="en-GB" sz="1400" dirty="0"/>
              <a:t>To what extent did WWI create positive and lasting change in the USA? </a:t>
            </a:r>
          </a:p>
          <a:p>
            <a:endParaRPr lang="en-GB" sz="1400" dirty="0"/>
          </a:p>
          <a:p>
            <a:endParaRPr lang="en-GB" sz="1400" dirty="0" smtClean="0"/>
          </a:p>
          <a:p>
            <a:endParaRPr lang="en-GB" sz="1400" dirty="0"/>
          </a:p>
          <a:p>
            <a:endParaRPr lang="en-GB" sz="1400" dirty="0" smtClean="0"/>
          </a:p>
          <a:p>
            <a:endParaRPr lang="en-GB" sz="1400" dirty="0"/>
          </a:p>
          <a:p>
            <a:pPr marL="0" indent="0">
              <a:buNone/>
            </a:pPr>
            <a:endParaRPr lang="en-GB" sz="1400" dirty="0"/>
          </a:p>
        </p:txBody>
      </p:sp>
    </p:spTree>
    <p:extLst>
      <p:ext uri="{BB962C8B-B14F-4D97-AF65-F5344CB8AC3E}">
        <p14:creationId xmlns:p14="http://schemas.microsoft.com/office/powerpoint/2010/main" val="1031565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GB" sz="3200" dirty="0" smtClean="0"/>
              <a:t>Practice Questions – Essay Style (25 marks Approx. 45-50mins)</a:t>
            </a:r>
            <a:endParaRPr lang="en-GB" sz="3200" dirty="0"/>
          </a:p>
        </p:txBody>
      </p:sp>
      <p:sp>
        <p:nvSpPr>
          <p:cNvPr id="3" name="Content Placeholder 2"/>
          <p:cNvSpPr>
            <a:spLocks noGrp="1"/>
          </p:cNvSpPr>
          <p:nvPr>
            <p:ph idx="1"/>
          </p:nvPr>
        </p:nvSpPr>
        <p:spPr>
          <a:xfrm>
            <a:off x="0" y="1027134"/>
            <a:ext cx="12192000" cy="5830865"/>
          </a:xfrm>
        </p:spPr>
        <p:txBody>
          <a:bodyPr>
            <a:normAutofit fontScale="92500" lnSpcReduction="10000"/>
          </a:bodyPr>
          <a:lstStyle/>
          <a:p>
            <a:r>
              <a:rPr lang="en-GB" sz="1400" dirty="0" smtClean="0"/>
              <a:t>“By 1918 the USA was a more harmonious nation than it had been in 1865” </a:t>
            </a:r>
            <a:r>
              <a:rPr lang="en-GB" sz="1400" dirty="0"/>
              <a:t>Assess the validity of this view</a:t>
            </a:r>
            <a:r>
              <a:rPr lang="en-GB" sz="1400" dirty="0" smtClean="0"/>
              <a:t>.</a:t>
            </a:r>
          </a:p>
          <a:p>
            <a:r>
              <a:rPr lang="en-GB" sz="1400" dirty="0" smtClean="0"/>
              <a:t>To </a:t>
            </a:r>
            <a:r>
              <a:rPr lang="en-GB" sz="1400" dirty="0"/>
              <a:t>what extent was the car industry the driving force behind the boom of the 1920s? </a:t>
            </a:r>
            <a:endParaRPr lang="en-GB" sz="1400" dirty="0" smtClean="0"/>
          </a:p>
          <a:p>
            <a:r>
              <a:rPr lang="en-GB" sz="1400" dirty="0" smtClean="0"/>
              <a:t>“The USA was an intolerant society that progressed little in the 1920s” Assess </a:t>
            </a:r>
            <a:r>
              <a:rPr lang="en-GB" sz="1400" dirty="0"/>
              <a:t>the validity of this view</a:t>
            </a:r>
            <a:r>
              <a:rPr lang="en-GB" sz="1400" dirty="0" smtClean="0"/>
              <a:t>.</a:t>
            </a:r>
          </a:p>
          <a:p>
            <a:r>
              <a:rPr lang="en-GB" sz="1400" dirty="0" smtClean="0"/>
              <a:t>To what extent was prosperity in the 1920s fragile? </a:t>
            </a:r>
          </a:p>
          <a:p>
            <a:r>
              <a:rPr lang="en-GB" sz="1400" dirty="0" smtClean="0"/>
              <a:t>To what extent were Republican Policies to blame for the Great Depression? </a:t>
            </a:r>
          </a:p>
          <a:p>
            <a:r>
              <a:rPr lang="en-GB" sz="1400" dirty="0" smtClean="0"/>
              <a:t>“Presidential </a:t>
            </a:r>
            <a:r>
              <a:rPr lang="en-GB" sz="1400" dirty="0"/>
              <a:t>Policies had little impact on the economy and </a:t>
            </a:r>
            <a:r>
              <a:rPr lang="en-GB" sz="1400" dirty="0" smtClean="0"/>
              <a:t>society 1920-1945” </a:t>
            </a:r>
            <a:r>
              <a:rPr lang="en-GB" sz="1400" dirty="0"/>
              <a:t>Assess the validity of this view</a:t>
            </a:r>
            <a:r>
              <a:rPr lang="en-GB" sz="1400" dirty="0" smtClean="0"/>
              <a:t>.</a:t>
            </a:r>
          </a:p>
          <a:p>
            <a:r>
              <a:rPr lang="en-GB" sz="1400" dirty="0" smtClean="0"/>
              <a:t>“The New Deal Failed” </a:t>
            </a:r>
            <a:r>
              <a:rPr lang="en-GB" sz="1400" dirty="0"/>
              <a:t>Assess the validity of this view</a:t>
            </a:r>
            <a:r>
              <a:rPr lang="en-GB" sz="1400" dirty="0" smtClean="0"/>
              <a:t>.</a:t>
            </a:r>
          </a:p>
          <a:p>
            <a:r>
              <a:rPr lang="en-GB" sz="1400" dirty="0" smtClean="0"/>
              <a:t>“WWII, not the New Deal, was responsible for economic recovery between 1932 and 1945” Assess </a:t>
            </a:r>
            <a:r>
              <a:rPr lang="en-GB" sz="1400" dirty="0"/>
              <a:t>the validity of this view</a:t>
            </a:r>
            <a:r>
              <a:rPr lang="en-GB" sz="1400" dirty="0" smtClean="0"/>
              <a:t>.</a:t>
            </a:r>
          </a:p>
          <a:p>
            <a:r>
              <a:rPr lang="en-GB" sz="1400" dirty="0" smtClean="0"/>
              <a:t>“Isolationism drove US foreign policy 1919-1941” Assess </a:t>
            </a:r>
            <a:r>
              <a:rPr lang="en-GB" sz="1400" dirty="0"/>
              <a:t>the validity of this view</a:t>
            </a:r>
            <a:r>
              <a:rPr lang="en-GB" sz="1400" dirty="0" smtClean="0"/>
              <a:t>.</a:t>
            </a:r>
          </a:p>
          <a:p>
            <a:r>
              <a:rPr lang="en-GB" sz="1400" dirty="0" smtClean="0"/>
              <a:t>“The USA became involved in WWII for remarkably similar reasons to WWI</a:t>
            </a:r>
            <a:r>
              <a:rPr lang="en-GB" sz="1400" dirty="0"/>
              <a:t>” Assess the validity of this view.</a:t>
            </a:r>
          </a:p>
          <a:p>
            <a:r>
              <a:rPr lang="en-GB" sz="1400" dirty="0" smtClean="0"/>
              <a:t>“Civil Rights made little progress between 1917 and 1945” Assess </a:t>
            </a:r>
            <a:r>
              <a:rPr lang="en-GB" sz="1400" dirty="0"/>
              <a:t>the validity of this view</a:t>
            </a:r>
            <a:r>
              <a:rPr lang="en-GB" sz="1400" dirty="0" smtClean="0"/>
              <a:t>.</a:t>
            </a:r>
            <a:endParaRPr lang="en-GB" sz="1400" dirty="0"/>
          </a:p>
          <a:p>
            <a:r>
              <a:rPr lang="en-GB" sz="1400" dirty="0" smtClean="0"/>
              <a:t>“From 1932-1960 the Republican Party was hopelessly out of touch with the American People</a:t>
            </a:r>
            <a:r>
              <a:rPr lang="en-GB" sz="1400" dirty="0"/>
              <a:t>” Assess the validity of this view</a:t>
            </a:r>
            <a:r>
              <a:rPr lang="en-GB" sz="1400" dirty="0" smtClean="0"/>
              <a:t>.</a:t>
            </a:r>
          </a:p>
          <a:p>
            <a:r>
              <a:rPr lang="en-GB" sz="1400" dirty="0" smtClean="0"/>
              <a:t>“US Foreign Policy was confused and contradictory 1920-1975” </a:t>
            </a:r>
            <a:r>
              <a:rPr lang="en-GB" sz="1400" dirty="0"/>
              <a:t>Assess the validity of this view</a:t>
            </a:r>
            <a:r>
              <a:rPr lang="en-GB" sz="1400" dirty="0" smtClean="0"/>
              <a:t>.</a:t>
            </a:r>
          </a:p>
          <a:p>
            <a:r>
              <a:rPr lang="en-GB" sz="1400" dirty="0" smtClean="0"/>
              <a:t>“Between 1945 and 1975 the democratic party’s greatest weakness was it internal divisions</a:t>
            </a:r>
            <a:r>
              <a:rPr lang="en-GB" sz="1400" dirty="0"/>
              <a:t>” Assess the validity of this view.</a:t>
            </a:r>
          </a:p>
          <a:p>
            <a:r>
              <a:rPr lang="en-GB" sz="1400" dirty="0"/>
              <a:t>“Between 1945 and 1975 </a:t>
            </a:r>
            <a:r>
              <a:rPr lang="en-GB" sz="1400" dirty="0" smtClean="0"/>
              <a:t>was deeply divided” </a:t>
            </a:r>
            <a:r>
              <a:rPr lang="en-GB" sz="1400" dirty="0"/>
              <a:t>Assess the validity of this view</a:t>
            </a:r>
            <a:r>
              <a:rPr lang="en-GB" sz="1400" dirty="0" smtClean="0"/>
              <a:t>.</a:t>
            </a:r>
          </a:p>
          <a:p>
            <a:r>
              <a:rPr lang="en-GB" sz="1400" dirty="0"/>
              <a:t>“Between 1945 and </a:t>
            </a:r>
            <a:r>
              <a:rPr lang="en-GB" sz="1400" dirty="0" smtClean="0"/>
              <a:t>1975 Presidential Action was the main reason for Civil Rights advances” </a:t>
            </a:r>
            <a:r>
              <a:rPr lang="en-GB" sz="1400" dirty="0"/>
              <a:t>Assess the validity of this view</a:t>
            </a:r>
            <a:r>
              <a:rPr lang="en-GB" sz="1400" dirty="0" smtClean="0"/>
              <a:t>.</a:t>
            </a:r>
          </a:p>
          <a:p>
            <a:r>
              <a:rPr lang="en-GB" sz="1400" dirty="0"/>
              <a:t>“Between 1945 and 1975 </a:t>
            </a:r>
            <a:r>
              <a:rPr lang="en-GB" sz="1400" dirty="0" smtClean="0"/>
              <a:t>government spending drove US prosperity” </a:t>
            </a:r>
            <a:r>
              <a:rPr lang="en-GB" sz="1400" dirty="0"/>
              <a:t>Assess the validity of this view</a:t>
            </a:r>
            <a:r>
              <a:rPr lang="en-GB" sz="1400" dirty="0" smtClean="0"/>
              <a:t>.</a:t>
            </a:r>
          </a:p>
          <a:p>
            <a:r>
              <a:rPr lang="en-GB" sz="1400" dirty="0"/>
              <a:t>“Between 1945 and </a:t>
            </a:r>
            <a:r>
              <a:rPr lang="en-GB" sz="1400" dirty="0" smtClean="0"/>
              <a:t>1975 Containment was costly and unsuccessful” </a:t>
            </a:r>
            <a:r>
              <a:rPr lang="en-GB" sz="1400" dirty="0"/>
              <a:t>Assess the validity of this view</a:t>
            </a:r>
            <a:r>
              <a:rPr lang="en-GB" sz="1400" dirty="0" smtClean="0"/>
              <a:t>.</a:t>
            </a:r>
          </a:p>
          <a:p>
            <a:r>
              <a:rPr lang="en-GB" sz="1400" dirty="0"/>
              <a:t>“Between 1945 and 1975 </a:t>
            </a:r>
            <a:r>
              <a:rPr lang="en-GB" sz="1400" dirty="0" smtClean="0"/>
              <a:t>the USA experienced a social revolution” </a:t>
            </a:r>
            <a:r>
              <a:rPr lang="en-GB" sz="1400" dirty="0"/>
              <a:t>Assess the validity of this view</a:t>
            </a:r>
            <a:r>
              <a:rPr lang="en-GB" sz="1400" dirty="0" smtClean="0"/>
              <a:t>.</a:t>
            </a:r>
          </a:p>
          <a:p>
            <a:r>
              <a:rPr lang="en-GB" sz="1400" dirty="0"/>
              <a:t>“Between 1945 and </a:t>
            </a:r>
            <a:r>
              <a:rPr lang="en-GB" sz="1400" dirty="0" smtClean="0"/>
              <a:t>1975 fear of communism was the greatest reason for internal divisions in the USA” </a:t>
            </a:r>
            <a:r>
              <a:rPr lang="en-GB" sz="1400" dirty="0"/>
              <a:t>Assess the validity of this view.</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smtClean="0"/>
          </a:p>
          <a:p>
            <a:endParaRPr lang="en-GB" sz="1400" dirty="0"/>
          </a:p>
          <a:p>
            <a:endParaRPr lang="en-GB" sz="1400" dirty="0"/>
          </a:p>
          <a:p>
            <a:endParaRPr lang="en-GB" sz="1400" dirty="0"/>
          </a:p>
          <a:p>
            <a:endParaRPr lang="en-GB" sz="1400" dirty="0"/>
          </a:p>
          <a:p>
            <a:endParaRPr lang="en-GB" sz="1400" dirty="0"/>
          </a:p>
        </p:txBody>
      </p:sp>
    </p:spTree>
    <p:extLst>
      <p:ext uri="{BB962C8B-B14F-4D97-AF65-F5344CB8AC3E}">
        <p14:creationId xmlns:p14="http://schemas.microsoft.com/office/powerpoint/2010/main" val="3234500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919" y="103031"/>
            <a:ext cx="12192000" cy="1325563"/>
          </a:xfrm>
        </p:spPr>
        <p:txBody>
          <a:bodyPr>
            <a:normAutofit/>
          </a:bodyPr>
          <a:lstStyle/>
          <a:p>
            <a:r>
              <a:rPr lang="en-GB" sz="3200" dirty="0" smtClean="0"/>
              <a:t>Practice Questions – Extract Style </a:t>
            </a:r>
            <a:br>
              <a:rPr lang="en-GB" sz="3200" dirty="0" smtClean="0"/>
            </a:br>
            <a:r>
              <a:rPr lang="en-GB" sz="3200" dirty="0" smtClean="0"/>
              <a:t>(30 marks approx. 50-60 mins </a:t>
            </a:r>
            <a:r>
              <a:rPr lang="en-GB" sz="3200" dirty="0" err="1" smtClean="0"/>
              <a:t>inc.</a:t>
            </a:r>
            <a:r>
              <a:rPr lang="en-GB" sz="3200" dirty="0" smtClean="0"/>
              <a:t> planning)</a:t>
            </a:r>
            <a:endParaRPr lang="en-GB" sz="3200" dirty="0"/>
          </a:p>
        </p:txBody>
      </p:sp>
      <p:sp>
        <p:nvSpPr>
          <p:cNvPr id="3" name="Content Placeholder 2"/>
          <p:cNvSpPr>
            <a:spLocks noGrp="1"/>
          </p:cNvSpPr>
          <p:nvPr>
            <p:ph idx="1"/>
          </p:nvPr>
        </p:nvSpPr>
        <p:spPr>
          <a:xfrm>
            <a:off x="1352281" y="1220319"/>
            <a:ext cx="9304986" cy="4351338"/>
          </a:xfrm>
        </p:spPr>
        <p:txBody>
          <a:bodyPr>
            <a:normAutofit fontScale="92500" lnSpcReduction="20000"/>
          </a:bodyPr>
          <a:lstStyle/>
          <a:p>
            <a:pPr marL="0" indent="0">
              <a:buNone/>
            </a:pPr>
            <a:endParaRPr lang="en-GB" sz="2400" dirty="0" smtClean="0"/>
          </a:p>
          <a:p>
            <a:pPr marL="0" indent="0">
              <a:buNone/>
            </a:pPr>
            <a:r>
              <a:rPr lang="en-GB" sz="2400" dirty="0" smtClean="0"/>
              <a:t>These will usually ask you the following question…</a:t>
            </a:r>
          </a:p>
          <a:p>
            <a:pPr marL="0" indent="0">
              <a:buNone/>
            </a:pPr>
            <a:endParaRPr lang="en-GB" sz="2400" dirty="0"/>
          </a:p>
          <a:p>
            <a:pPr marL="0" indent="0">
              <a:buNone/>
            </a:pPr>
            <a:r>
              <a:rPr lang="en-GB" sz="2400" dirty="0" smtClean="0"/>
              <a:t>“Using your understanding of the historical context assess how convincing the arguments in these three extracts are in relation to…”</a:t>
            </a:r>
          </a:p>
          <a:p>
            <a:pPr marL="0" indent="0">
              <a:buNone/>
            </a:pPr>
            <a:endParaRPr lang="en-GB" sz="2400" dirty="0"/>
          </a:p>
          <a:p>
            <a:pPr marL="0" indent="0">
              <a:buNone/>
            </a:pPr>
            <a:r>
              <a:rPr lang="en-GB" sz="2400" dirty="0" smtClean="0"/>
              <a:t>They often focus on views of a particular President (chosen from any!) but can also be about views of specific periods (i.e. the Reconstruction, the Gilded Age, The 1920s, the New Deal era) or about major events (i.e. WWII or the depression). NB. It could be on anything not just the examples given here so revise widely!</a:t>
            </a:r>
          </a:p>
          <a:p>
            <a:pPr marL="0" indent="0">
              <a:buNone/>
            </a:pPr>
            <a:endParaRPr lang="en-GB" sz="2400" dirty="0"/>
          </a:p>
          <a:p>
            <a:pPr marL="0" indent="0">
              <a:buNone/>
            </a:pPr>
            <a:r>
              <a:rPr lang="en-GB" sz="2400" dirty="0" smtClean="0"/>
              <a:t>You can obtain a number of extract questions to practice from your teacher and the history department website. </a:t>
            </a:r>
          </a:p>
          <a:p>
            <a:pPr marL="0" indent="0">
              <a:buNone/>
            </a:pPr>
            <a:endParaRPr lang="en-GB" sz="2400" dirty="0"/>
          </a:p>
          <a:p>
            <a:pPr marL="0" indent="0">
              <a:buNone/>
            </a:pPr>
            <a:endParaRPr lang="en-GB" sz="2400" dirty="0" smtClean="0"/>
          </a:p>
        </p:txBody>
      </p:sp>
    </p:spTree>
    <p:extLst>
      <p:ext uri="{BB962C8B-B14F-4D97-AF65-F5344CB8AC3E}">
        <p14:creationId xmlns:p14="http://schemas.microsoft.com/office/powerpoint/2010/main" val="242630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Suggestion – The Overview Grid</a:t>
            </a:r>
            <a:endParaRPr lang="en-GB" dirty="0"/>
          </a:p>
        </p:txBody>
      </p:sp>
      <p:sp>
        <p:nvSpPr>
          <p:cNvPr id="3" name="Content Placeholder 2"/>
          <p:cNvSpPr>
            <a:spLocks noGrp="1"/>
          </p:cNvSpPr>
          <p:nvPr>
            <p:ph idx="1"/>
          </p:nvPr>
        </p:nvSpPr>
        <p:spPr/>
        <p:txBody>
          <a:bodyPr/>
          <a:lstStyle/>
          <a:p>
            <a:pPr marL="0" indent="0">
              <a:buNone/>
            </a:pPr>
            <a:r>
              <a:rPr lang="en-GB" dirty="0" smtClean="0"/>
              <a:t>Use the overview grid that follows to add key points/examples for each period/topic studied to help you chart the bigger themes such as Political, Social, economic, Foreign Policy and Race Relations over the whole course. </a:t>
            </a:r>
          </a:p>
          <a:p>
            <a:pPr marL="0" indent="0">
              <a:buNone/>
            </a:pPr>
            <a:endParaRPr lang="en-GB" dirty="0"/>
          </a:p>
          <a:p>
            <a:pPr marL="0" indent="0">
              <a:buNone/>
            </a:pPr>
            <a:r>
              <a:rPr lang="en-GB" dirty="0" smtClean="0"/>
              <a:t>NB. Amend  the grid to suit you! You might want to amalgamate social and race relations for example. Or you may want to do foreign policy as a completely separate table. </a:t>
            </a:r>
            <a:endParaRPr lang="en-GB" dirty="0"/>
          </a:p>
        </p:txBody>
      </p:sp>
    </p:spTree>
    <p:extLst>
      <p:ext uri="{BB962C8B-B14F-4D97-AF65-F5344CB8AC3E}">
        <p14:creationId xmlns:p14="http://schemas.microsoft.com/office/powerpoint/2010/main" val="3374945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20092771"/>
              </p:ext>
            </p:extLst>
          </p:nvPr>
        </p:nvGraphicFramePr>
        <p:xfrm>
          <a:off x="0" y="0"/>
          <a:ext cx="12192000" cy="629793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273266681"/>
                    </a:ext>
                  </a:extLst>
                </a:gridCol>
                <a:gridCol w="2032000">
                  <a:extLst>
                    <a:ext uri="{9D8B030D-6E8A-4147-A177-3AD203B41FA5}">
                      <a16:colId xmlns="" xmlns:a16="http://schemas.microsoft.com/office/drawing/2014/main" val="3573942129"/>
                    </a:ext>
                  </a:extLst>
                </a:gridCol>
                <a:gridCol w="2032000">
                  <a:extLst>
                    <a:ext uri="{9D8B030D-6E8A-4147-A177-3AD203B41FA5}">
                      <a16:colId xmlns="" xmlns:a16="http://schemas.microsoft.com/office/drawing/2014/main" val="3608077745"/>
                    </a:ext>
                  </a:extLst>
                </a:gridCol>
                <a:gridCol w="2032000">
                  <a:extLst>
                    <a:ext uri="{9D8B030D-6E8A-4147-A177-3AD203B41FA5}">
                      <a16:colId xmlns="" xmlns:a16="http://schemas.microsoft.com/office/drawing/2014/main" val="3214995974"/>
                    </a:ext>
                  </a:extLst>
                </a:gridCol>
                <a:gridCol w="2032000">
                  <a:extLst>
                    <a:ext uri="{9D8B030D-6E8A-4147-A177-3AD203B41FA5}">
                      <a16:colId xmlns="" xmlns:a16="http://schemas.microsoft.com/office/drawing/2014/main" val="2242029804"/>
                    </a:ext>
                  </a:extLst>
                </a:gridCol>
                <a:gridCol w="2032000">
                  <a:extLst>
                    <a:ext uri="{9D8B030D-6E8A-4147-A177-3AD203B41FA5}">
                      <a16:colId xmlns="" xmlns:a16="http://schemas.microsoft.com/office/drawing/2014/main" val="3537127408"/>
                    </a:ext>
                  </a:extLst>
                </a:gridCol>
              </a:tblGrid>
              <a:tr h="857250">
                <a:tc>
                  <a:txBody>
                    <a:bodyPr/>
                    <a:lstStyle/>
                    <a:p>
                      <a:r>
                        <a:rPr lang="en-GB" dirty="0" smtClean="0"/>
                        <a:t>Topic/Period</a:t>
                      </a:r>
                      <a:endParaRPr lang="en-GB" dirty="0"/>
                    </a:p>
                  </a:txBody>
                  <a:tcPr/>
                </a:tc>
                <a:tc>
                  <a:txBody>
                    <a:bodyPr/>
                    <a:lstStyle/>
                    <a:p>
                      <a:r>
                        <a:rPr lang="en-GB" dirty="0" smtClean="0"/>
                        <a:t>Key Political Developments</a:t>
                      </a:r>
                      <a:endParaRPr lang="en-GB" dirty="0"/>
                    </a:p>
                  </a:txBody>
                  <a:tcPr/>
                </a:tc>
                <a:tc>
                  <a:txBody>
                    <a:bodyPr/>
                    <a:lstStyle/>
                    <a:p>
                      <a:r>
                        <a:rPr lang="en-GB" dirty="0" smtClean="0"/>
                        <a:t>Key Social Developments</a:t>
                      </a:r>
                      <a:endParaRPr lang="en-GB" dirty="0"/>
                    </a:p>
                  </a:txBody>
                  <a:tcPr/>
                </a:tc>
                <a:tc>
                  <a:txBody>
                    <a:bodyPr/>
                    <a:lstStyle/>
                    <a:p>
                      <a:r>
                        <a:rPr lang="en-GB" dirty="0" smtClean="0"/>
                        <a:t>Key</a:t>
                      </a:r>
                      <a:r>
                        <a:rPr lang="en-GB" baseline="0" dirty="0" smtClean="0"/>
                        <a:t> Economic Developments</a:t>
                      </a:r>
                      <a:endParaRPr lang="en-GB" dirty="0"/>
                    </a:p>
                  </a:txBody>
                  <a:tcPr/>
                </a:tc>
                <a:tc>
                  <a:txBody>
                    <a:bodyPr/>
                    <a:lstStyle/>
                    <a:p>
                      <a:r>
                        <a:rPr lang="en-GB" dirty="0" smtClean="0"/>
                        <a:t>Key Foreign Policy</a:t>
                      </a:r>
                    </a:p>
                    <a:p>
                      <a:r>
                        <a:rPr lang="en-GB" dirty="0" smtClean="0"/>
                        <a:t>Events </a:t>
                      </a:r>
                      <a:endParaRPr lang="en-GB" dirty="0"/>
                    </a:p>
                  </a:txBody>
                  <a:tcPr/>
                </a:tc>
                <a:tc>
                  <a:txBody>
                    <a:bodyPr/>
                    <a:lstStyle/>
                    <a:p>
                      <a:r>
                        <a:rPr lang="en-GB" dirty="0" smtClean="0"/>
                        <a:t>Civil Rights</a:t>
                      </a:r>
                      <a:endParaRPr lang="en-GB" dirty="0"/>
                    </a:p>
                  </a:txBody>
                  <a:tcPr/>
                </a:tc>
                <a:extLst>
                  <a:ext uri="{0D108BD9-81ED-4DB2-BD59-A6C34878D82A}">
                    <a16:rowId xmlns="" xmlns:a16="http://schemas.microsoft.com/office/drawing/2014/main" val="4055271657"/>
                  </a:ext>
                </a:extLst>
              </a:tr>
              <a:tr h="857250">
                <a:tc>
                  <a:txBody>
                    <a:bodyPr/>
                    <a:lstStyle/>
                    <a:p>
                      <a:r>
                        <a:rPr lang="en-GB" dirty="0" smtClean="0"/>
                        <a:t>Reconstruction</a:t>
                      </a:r>
                      <a:endParaRPr lang="en-GB" dirty="0"/>
                    </a:p>
                  </a:txBody>
                  <a:tcPr/>
                </a:tc>
                <a:tc>
                  <a:txBody>
                    <a:bodyPr/>
                    <a:lstStyle/>
                    <a:p>
                      <a:r>
                        <a:rPr lang="en-GB" sz="1100" dirty="0" smtClean="0"/>
                        <a:t>13</a:t>
                      </a:r>
                      <a:r>
                        <a:rPr lang="en-GB" sz="1100" baseline="30000" dirty="0" smtClean="0"/>
                        <a:t>th</a:t>
                      </a:r>
                      <a:r>
                        <a:rPr lang="en-GB" sz="1100" dirty="0" smtClean="0"/>
                        <a:t>, 14</a:t>
                      </a:r>
                      <a:r>
                        <a:rPr lang="en-GB" sz="1100" baseline="30000" dirty="0" smtClean="0"/>
                        <a:t>th</a:t>
                      </a:r>
                      <a:r>
                        <a:rPr lang="en-GB" sz="1100" baseline="0" dirty="0" smtClean="0"/>
                        <a:t>, 15</a:t>
                      </a:r>
                      <a:r>
                        <a:rPr lang="en-GB" sz="1100" baseline="30000" dirty="0" smtClean="0"/>
                        <a:t>th</a:t>
                      </a:r>
                      <a:r>
                        <a:rPr lang="en-GB" sz="1100" baseline="0" dirty="0" smtClean="0"/>
                        <a:t> Amendments</a:t>
                      </a:r>
                    </a:p>
                    <a:p>
                      <a:r>
                        <a:rPr lang="en-GB" sz="1100" baseline="0" dirty="0" smtClean="0"/>
                        <a:t>10% plan v Wade Davis Bill</a:t>
                      </a:r>
                      <a:endParaRPr lang="en-GB" sz="1100" dirty="0" smtClean="0"/>
                    </a:p>
                    <a:p>
                      <a:r>
                        <a:rPr lang="en-GB" sz="1100" dirty="0" smtClean="0"/>
                        <a:t>Radical Reconstruction</a:t>
                      </a:r>
                    </a:p>
                    <a:p>
                      <a:r>
                        <a:rPr lang="en-GB" sz="1100" dirty="0" smtClean="0"/>
                        <a:t>Democrat</a:t>
                      </a:r>
                      <a:r>
                        <a:rPr lang="en-GB" sz="1100" baseline="0" dirty="0" smtClean="0"/>
                        <a:t> Redeemers</a:t>
                      </a:r>
                      <a:endParaRPr lang="en-GB" sz="1100" dirty="0" smtClean="0"/>
                    </a:p>
                    <a:p>
                      <a:r>
                        <a:rPr lang="en-GB" sz="1100" dirty="0" smtClean="0"/>
                        <a:t>Hayes Compromise</a:t>
                      </a:r>
                      <a:r>
                        <a:rPr lang="en-GB" sz="1100" baseline="0" dirty="0" smtClean="0"/>
                        <a:t> 1877</a:t>
                      </a:r>
                    </a:p>
                    <a:p>
                      <a:r>
                        <a:rPr lang="en-GB" sz="1100" baseline="0" dirty="0" smtClean="0"/>
                        <a:t>Republican </a:t>
                      </a:r>
                      <a:r>
                        <a:rPr lang="en-GB" sz="1100" baseline="0" dirty="0" err="1" smtClean="0"/>
                        <a:t>Hegmenoy</a:t>
                      </a: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13</a:t>
                      </a:r>
                      <a:r>
                        <a:rPr lang="en-GB" sz="1100" baseline="30000" dirty="0" smtClean="0"/>
                        <a:t>th</a:t>
                      </a:r>
                      <a:r>
                        <a:rPr lang="en-GB" sz="1100" dirty="0" smtClean="0"/>
                        <a:t>, 14</a:t>
                      </a:r>
                      <a:r>
                        <a:rPr lang="en-GB" sz="1100" baseline="30000" dirty="0" smtClean="0"/>
                        <a:t>th</a:t>
                      </a:r>
                      <a:r>
                        <a:rPr lang="en-GB" sz="1100" baseline="0" dirty="0" smtClean="0"/>
                        <a:t>, 15</a:t>
                      </a:r>
                      <a:r>
                        <a:rPr lang="en-GB" sz="1100" baseline="30000" dirty="0" smtClean="0"/>
                        <a:t>th</a:t>
                      </a:r>
                      <a:r>
                        <a:rPr lang="en-GB" sz="1100" baseline="0" dirty="0" smtClean="0"/>
                        <a:t> Amendments</a:t>
                      </a:r>
                    </a:p>
                    <a:p>
                      <a:r>
                        <a:rPr lang="en-GB" sz="1100" dirty="0" smtClean="0"/>
                        <a:t>Freedman’s Bureau</a:t>
                      </a:r>
                    </a:p>
                    <a:p>
                      <a:r>
                        <a:rPr lang="en-GB" sz="1100" dirty="0" smtClean="0"/>
                        <a:t>Share cropping</a:t>
                      </a:r>
                    </a:p>
                    <a:p>
                      <a:r>
                        <a:rPr lang="en-GB" sz="1100" dirty="0" smtClean="0"/>
                        <a:t>North v South divide</a:t>
                      </a:r>
                    </a:p>
                    <a:p>
                      <a:endParaRPr lang="en-GB" sz="1100" dirty="0"/>
                    </a:p>
                  </a:txBody>
                  <a:tcPr/>
                </a:tc>
                <a:tc>
                  <a:txBody>
                    <a:bodyPr/>
                    <a:lstStyle/>
                    <a:p>
                      <a:r>
                        <a:rPr lang="en-GB" sz="1100" dirty="0" smtClean="0"/>
                        <a:t>North v South divide</a:t>
                      </a:r>
                    </a:p>
                    <a:p>
                      <a:r>
                        <a:rPr lang="en-GB" sz="1100" dirty="0" smtClean="0"/>
                        <a:t>Southern recovery</a:t>
                      </a:r>
                    </a:p>
                    <a:p>
                      <a:r>
                        <a:rPr lang="en-GB" sz="1100" dirty="0" smtClean="0"/>
                        <a:t>1873</a:t>
                      </a:r>
                      <a:r>
                        <a:rPr lang="en-GB" sz="1100" baseline="0" dirty="0" smtClean="0"/>
                        <a:t> Depression</a:t>
                      </a:r>
                      <a:endParaRPr lang="en-GB" sz="1100" dirty="0"/>
                    </a:p>
                  </a:txBody>
                  <a:tcPr/>
                </a:tc>
                <a:tc>
                  <a:txBody>
                    <a:bodyPr/>
                    <a:lstStyle/>
                    <a:p>
                      <a:r>
                        <a:rPr lang="en-GB" sz="1100" dirty="0" smtClean="0"/>
                        <a:t>Monroe Doctrine</a:t>
                      </a:r>
                      <a:r>
                        <a:rPr lang="en-GB" sz="1100" baseline="0" dirty="0" smtClean="0"/>
                        <a:t> ongoing</a:t>
                      </a:r>
                    </a:p>
                    <a:p>
                      <a:r>
                        <a:rPr lang="en-GB" sz="1100" baseline="0" dirty="0" smtClean="0"/>
                        <a:t>Westward Expansion and Manifest destiny ongoing</a:t>
                      </a:r>
                    </a:p>
                    <a:p>
                      <a:r>
                        <a:rPr lang="en-GB" sz="1100" baseline="0" dirty="0" smtClean="0"/>
                        <a:t>Emancipation partly motivated to stop Britain supporting South</a:t>
                      </a:r>
                      <a:endParaRPr lang="en-GB" sz="1100" dirty="0"/>
                    </a:p>
                  </a:txBody>
                  <a:tcPr/>
                </a:tc>
                <a:tc>
                  <a:txBody>
                    <a:bodyPr/>
                    <a:lstStyle/>
                    <a:p>
                      <a:r>
                        <a:rPr lang="en-GB" sz="1100" dirty="0" smtClean="0"/>
                        <a:t>13</a:t>
                      </a:r>
                      <a:r>
                        <a:rPr lang="en-GB" sz="1100" baseline="30000" dirty="0" smtClean="0"/>
                        <a:t>th</a:t>
                      </a:r>
                      <a:r>
                        <a:rPr lang="en-GB" sz="1100" dirty="0" smtClean="0"/>
                        <a:t>, 14</a:t>
                      </a:r>
                      <a:r>
                        <a:rPr lang="en-GB" sz="1100" baseline="30000" dirty="0" smtClean="0"/>
                        <a:t>th</a:t>
                      </a:r>
                      <a:r>
                        <a:rPr lang="en-GB" sz="1100" baseline="0" dirty="0" smtClean="0"/>
                        <a:t>, 15</a:t>
                      </a:r>
                      <a:r>
                        <a:rPr lang="en-GB" sz="1100" baseline="30000" dirty="0" smtClean="0"/>
                        <a:t>th</a:t>
                      </a:r>
                      <a:r>
                        <a:rPr lang="en-GB" sz="1100" baseline="0" dirty="0" smtClean="0"/>
                        <a:t> Amendments</a:t>
                      </a:r>
                    </a:p>
                    <a:p>
                      <a:r>
                        <a:rPr lang="en-GB" sz="1100" baseline="0" dirty="0" smtClean="0"/>
                        <a:t>Black Codes</a:t>
                      </a:r>
                    </a:p>
                    <a:p>
                      <a:r>
                        <a:rPr lang="en-GB" sz="1100" dirty="0" smtClean="0"/>
                        <a:t>1866</a:t>
                      </a:r>
                      <a:r>
                        <a:rPr lang="en-GB" sz="1100" baseline="0" dirty="0" smtClean="0"/>
                        <a:t> and 1875 CR Acts</a:t>
                      </a:r>
                    </a:p>
                    <a:p>
                      <a:r>
                        <a:rPr lang="en-GB" sz="1100" baseline="0" dirty="0" smtClean="0"/>
                        <a:t>Rise of Jim Crow</a:t>
                      </a:r>
                    </a:p>
                    <a:p>
                      <a:r>
                        <a:rPr lang="en-GB" sz="1100" baseline="0" dirty="0" smtClean="0"/>
                        <a:t>KKK and the enforcement acts</a:t>
                      </a:r>
                      <a:endParaRPr lang="en-GB" sz="1100" dirty="0"/>
                    </a:p>
                  </a:txBody>
                  <a:tcPr/>
                </a:tc>
                <a:extLst>
                  <a:ext uri="{0D108BD9-81ED-4DB2-BD59-A6C34878D82A}">
                    <a16:rowId xmlns="" xmlns:a16="http://schemas.microsoft.com/office/drawing/2014/main" val="3083878487"/>
                  </a:ext>
                </a:extLst>
              </a:tr>
              <a:tr h="857250">
                <a:tc>
                  <a:txBody>
                    <a:bodyPr/>
                    <a:lstStyle/>
                    <a:p>
                      <a:r>
                        <a:rPr lang="en-GB" dirty="0" smtClean="0"/>
                        <a:t>Gilded Age</a:t>
                      </a:r>
                      <a:endParaRPr lang="en-GB" dirty="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smtClean="0"/>
                    </a:p>
                    <a:p>
                      <a:endParaRPr lang="en-GB" sz="1100" dirty="0"/>
                    </a:p>
                  </a:txBody>
                  <a:tcPr/>
                </a:tc>
                <a:tc>
                  <a:txBody>
                    <a:bodyPr/>
                    <a:lstStyle/>
                    <a:p>
                      <a:endParaRPr lang="en-GB" sz="1100"/>
                    </a:p>
                  </a:txBody>
                  <a:tcPr/>
                </a:tc>
                <a:extLst>
                  <a:ext uri="{0D108BD9-81ED-4DB2-BD59-A6C34878D82A}">
                    <a16:rowId xmlns="" xmlns:a16="http://schemas.microsoft.com/office/drawing/2014/main" val="288524461"/>
                  </a:ext>
                </a:extLst>
              </a:tr>
              <a:tr h="857250">
                <a:tc>
                  <a:txBody>
                    <a:bodyPr/>
                    <a:lstStyle/>
                    <a:p>
                      <a:r>
                        <a:rPr lang="en-GB" dirty="0" smtClean="0"/>
                        <a:t>Westward</a:t>
                      </a:r>
                      <a:r>
                        <a:rPr lang="en-GB" baseline="0" dirty="0" smtClean="0"/>
                        <a:t> Expansion</a:t>
                      </a:r>
                      <a:endParaRPr lang="en-GB" dirty="0"/>
                    </a:p>
                  </a:txBody>
                  <a:tcPr/>
                </a:tc>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a:p>
                  </a:txBody>
                  <a:tcPr/>
                </a:tc>
                <a:extLst>
                  <a:ext uri="{0D108BD9-81ED-4DB2-BD59-A6C34878D82A}">
                    <a16:rowId xmlns="" xmlns:a16="http://schemas.microsoft.com/office/drawing/2014/main" val="4272238406"/>
                  </a:ext>
                </a:extLst>
              </a:tr>
              <a:tr h="857250">
                <a:tc>
                  <a:txBody>
                    <a:bodyPr/>
                    <a:lstStyle/>
                    <a:p>
                      <a:r>
                        <a:rPr lang="en-GB" dirty="0" smtClean="0"/>
                        <a:t>Populism and Progressivism</a:t>
                      </a:r>
                      <a:endParaRPr lang="en-GB"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extLst>
                  <a:ext uri="{0D108BD9-81ED-4DB2-BD59-A6C34878D82A}">
                    <a16:rowId xmlns="" xmlns:a16="http://schemas.microsoft.com/office/drawing/2014/main" val="2321580284"/>
                  </a:ext>
                </a:extLst>
              </a:tr>
              <a:tr h="857250">
                <a:tc>
                  <a:txBody>
                    <a:bodyPr/>
                    <a:lstStyle/>
                    <a:p>
                      <a:r>
                        <a:rPr lang="en-GB" dirty="0" smtClean="0"/>
                        <a:t>WWI</a:t>
                      </a:r>
                      <a:endParaRPr lang="en-GB"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extLst>
                  <a:ext uri="{0D108BD9-81ED-4DB2-BD59-A6C34878D82A}">
                    <a16:rowId xmlns="" xmlns:a16="http://schemas.microsoft.com/office/drawing/2014/main" val="1491190224"/>
                  </a:ext>
                </a:extLst>
              </a:tr>
              <a:tr h="857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Foreign Policy 1865-1920</a:t>
                      </a:r>
                    </a:p>
                    <a:p>
                      <a:endParaRPr lang="en-GB"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extLst>
                  <a:ext uri="{0D108BD9-81ED-4DB2-BD59-A6C34878D82A}">
                    <a16:rowId xmlns="" xmlns:a16="http://schemas.microsoft.com/office/drawing/2014/main" val="2092089017"/>
                  </a:ext>
                </a:extLst>
              </a:tr>
            </a:tbl>
          </a:graphicData>
        </a:graphic>
      </p:graphicFrame>
    </p:spTree>
    <p:extLst>
      <p:ext uri="{BB962C8B-B14F-4D97-AF65-F5344CB8AC3E}">
        <p14:creationId xmlns:p14="http://schemas.microsoft.com/office/powerpoint/2010/main" val="3829601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2262074"/>
              </p:ext>
            </p:extLst>
          </p:nvPr>
        </p:nvGraphicFramePr>
        <p:xfrm>
          <a:off x="91225" y="1284713"/>
          <a:ext cx="12192000" cy="2571750"/>
        </p:xfrm>
        <a:graphic>
          <a:graphicData uri="http://schemas.openxmlformats.org/drawingml/2006/table">
            <a:tbl>
              <a:tblPr firstRow="1" bandRow="1">
                <a:tableStyleId>{5C22544A-7EE6-4342-B048-85BDC9FD1C3A}</a:tableStyleId>
              </a:tblPr>
              <a:tblGrid>
                <a:gridCol w="2032000"/>
                <a:gridCol w="2032000"/>
                <a:gridCol w="2032000"/>
                <a:gridCol w="2032000"/>
                <a:gridCol w="2032000"/>
                <a:gridCol w="2032000"/>
              </a:tblGrid>
              <a:tr h="857250">
                <a:tc>
                  <a:txBody>
                    <a:bodyPr/>
                    <a:lstStyle/>
                    <a:p>
                      <a:r>
                        <a:rPr lang="en-GB" b="0" dirty="0" smtClean="0">
                          <a:solidFill>
                            <a:schemeClr val="tx1"/>
                          </a:solidFill>
                        </a:rPr>
                        <a:t>Depression and New Deal</a:t>
                      </a:r>
                      <a:endParaRPr lang="en-GB" b="0" dirty="0">
                        <a:solidFill>
                          <a:schemeClr val="tx1"/>
                        </a:solidFill>
                      </a:endParaRPr>
                    </a:p>
                  </a:txBody>
                  <a:tcPr>
                    <a:solidFill>
                      <a:schemeClr val="tx2">
                        <a:lumMod val="20000"/>
                        <a:lumOff val="80000"/>
                      </a:schemeClr>
                    </a:solidFill>
                  </a:tcPr>
                </a:tc>
                <a:tc>
                  <a:txBody>
                    <a:bodyPr/>
                    <a:lstStyle/>
                    <a:p>
                      <a:endParaRPr lang="en-GB" dirty="0"/>
                    </a:p>
                  </a:txBody>
                  <a:tcPr>
                    <a:solidFill>
                      <a:schemeClr val="tx2">
                        <a:lumMod val="20000"/>
                        <a:lumOff val="80000"/>
                      </a:schemeClr>
                    </a:solidFill>
                  </a:tcPr>
                </a:tc>
                <a:tc>
                  <a:txBody>
                    <a:bodyPr/>
                    <a:lstStyle/>
                    <a:p>
                      <a:endParaRPr lang="en-GB" dirty="0"/>
                    </a:p>
                  </a:txBody>
                  <a:tcPr>
                    <a:solidFill>
                      <a:schemeClr val="tx2">
                        <a:lumMod val="20000"/>
                        <a:lumOff val="80000"/>
                      </a:schemeClr>
                    </a:solidFill>
                  </a:tcPr>
                </a:tc>
                <a:tc>
                  <a:txBody>
                    <a:bodyPr/>
                    <a:lstStyle/>
                    <a:p>
                      <a:endParaRPr lang="en-GB" dirty="0"/>
                    </a:p>
                  </a:txBody>
                  <a:tcPr>
                    <a:solidFill>
                      <a:schemeClr val="tx2">
                        <a:lumMod val="20000"/>
                        <a:lumOff val="80000"/>
                      </a:schemeClr>
                    </a:solidFill>
                  </a:tcPr>
                </a:tc>
                <a:tc>
                  <a:txBody>
                    <a:bodyPr/>
                    <a:lstStyle/>
                    <a:p>
                      <a:endParaRPr lang="en-GB" dirty="0"/>
                    </a:p>
                  </a:txBody>
                  <a:tcPr>
                    <a:solidFill>
                      <a:schemeClr val="tx2">
                        <a:lumMod val="20000"/>
                        <a:lumOff val="80000"/>
                      </a:schemeClr>
                    </a:solidFill>
                  </a:tcPr>
                </a:tc>
                <a:tc>
                  <a:txBody>
                    <a:bodyPr/>
                    <a:lstStyle/>
                    <a:p>
                      <a:endParaRPr lang="en-GB" dirty="0"/>
                    </a:p>
                  </a:txBody>
                  <a:tcPr>
                    <a:solidFill>
                      <a:schemeClr val="tx2">
                        <a:lumMod val="20000"/>
                        <a:lumOff val="80000"/>
                      </a:schemeClr>
                    </a:solidFill>
                  </a:tcPr>
                </a:tc>
              </a:tr>
              <a:tr h="857250">
                <a:tc>
                  <a:txBody>
                    <a:bodyPr/>
                    <a:lstStyle/>
                    <a:p>
                      <a:r>
                        <a:rPr lang="en-GB" dirty="0" smtClean="0"/>
                        <a:t>Foreign Policy 1920-1945</a:t>
                      </a:r>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r>
              <a:tr h="857250">
                <a:tc>
                  <a:txBody>
                    <a:bodyPr/>
                    <a:lstStyle/>
                    <a:p>
                      <a:r>
                        <a:rPr lang="en-GB" dirty="0" smtClean="0"/>
                        <a:t>WWII</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2986967"/>
              </p:ext>
            </p:extLst>
          </p:nvPr>
        </p:nvGraphicFramePr>
        <p:xfrm>
          <a:off x="91226" y="421828"/>
          <a:ext cx="12192000" cy="857250"/>
        </p:xfrm>
        <a:graphic>
          <a:graphicData uri="http://schemas.openxmlformats.org/drawingml/2006/table">
            <a:tbl>
              <a:tblPr firstRow="1" bandRow="1">
                <a:tableStyleId>{5C22544A-7EE6-4342-B048-85BDC9FD1C3A}</a:tableStyleId>
              </a:tblPr>
              <a:tblGrid>
                <a:gridCol w="2032000"/>
                <a:gridCol w="2032000"/>
                <a:gridCol w="2032000"/>
                <a:gridCol w="2032000"/>
                <a:gridCol w="2032000"/>
                <a:gridCol w="2032000"/>
              </a:tblGrid>
              <a:tr h="857250">
                <a:tc>
                  <a:txBody>
                    <a:bodyPr/>
                    <a:lstStyle/>
                    <a:p>
                      <a:r>
                        <a:rPr lang="en-GB" dirty="0" smtClean="0"/>
                        <a:t>1920s</a:t>
                      </a:r>
                      <a:endParaRPr lang="en-GB"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spTree>
    <p:extLst>
      <p:ext uri="{BB962C8B-B14F-4D97-AF65-F5344CB8AC3E}">
        <p14:creationId xmlns:p14="http://schemas.microsoft.com/office/powerpoint/2010/main" val="95420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8543627"/>
              </p:ext>
            </p:extLst>
          </p:nvPr>
        </p:nvGraphicFramePr>
        <p:xfrm>
          <a:off x="0" y="0"/>
          <a:ext cx="12192000" cy="514350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273266681"/>
                    </a:ext>
                  </a:extLst>
                </a:gridCol>
                <a:gridCol w="2032000">
                  <a:extLst>
                    <a:ext uri="{9D8B030D-6E8A-4147-A177-3AD203B41FA5}">
                      <a16:colId xmlns="" xmlns:a16="http://schemas.microsoft.com/office/drawing/2014/main" val="3573942129"/>
                    </a:ext>
                  </a:extLst>
                </a:gridCol>
                <a:gridCol w="2032000">
                  <a:extLst>
                    <a:ext uri="{9D8B030D-6E8A-4147-A177-3AD203B41FA5}">
                      <a16:colId xmlns="" xmlns:a16="http://schemas.microsoft.com/office/drawing/2014/main" val="3608077745"/>
                    </a:ext>
                  </a:extLst>
                </a:gridCol>
                <a:gridCol w="2032000">
                  <a:extLst>
                    <a:ext uri="{9D8B030D-6E8A-4147-A177-3AD203B41FA5}">
                      <a16:colId xmlns="" xmlns:a16="http://schemas.microsoft.com/office/drawing/2014/main" val="3214995974"/>
                    </a:ext>
                  </a:extLst>
                </a:gridCol>
                <a:gridCol w="2032000">
                  <a:extLst>
                    <a:ext uri="{9D8B030D-6E8A-4147-A177-3AD203B41FA5}">
                      <a16:colId xmlns="" xmlns:a16="http://schemas.microsoft.com/office/drawing/2014/main" val="2242029804"/>
                    </a:ext>
                  </a:extLst>
                </a:gridCol>
                <a:gridCol w="2032000">
                  <a:extLst>
                    <a:ext uri="{9D8B030D-6E8A-4147-A177-3AD203B41FA5}">
                      <a16:colId xmlns="" xmlns:a16="http://schemas.microsoft.com/office/drawing/2014/main" val="3537127408"/>
                    </a:ext>
                  </a:extLst>
                </a:gridCol>
              </a:tblGrid>
              <a:tr h="857250">
                <a:tc>
                  <a:txBody>
                    <a:bodyPr/>
                    <a:lstStyle/>
                    <a:p>
                      <a:r>
                        <a:rPr lang="en-GB" dirty="0" smtClean="0"/>
                        <a:t>Truman</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4272238406"/>
                  </a:ext>
                </a:extLst>
              </a:tr>
              <a:tr h="857250">
                <a:tc>
                  <a:txBody>
                    <a:bodyPr/>
                    <a:lstStyle/>
                    <a:p>
                      <a:r>
                        <a:rPr lang="en-GB" dirty="0" smtClean="0"/>
                        <a:t>Ike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2321580284"/>
                  </a:ext>
                </a:extLst>
              </a:tr>
              <a:tr h="857250">
                <a:tc>
                  <a:txBody>
                    <a:bodyPr/>
                    <a:lstStyle/>
                    <a:p>
                      <a:r>
                        <a:rPr lang="en-GB" dirty="0" smtClean="0"/>
                        <a:t>JFK</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 xmlns:a16="http://schemas.microsoft.com/office/drawing/2014/main" val="1491190224"/>
                  </a:ext>
                </a:extLst>
              </a:tr>
              <a:tr h="857250">
                <a:tc>
                  <a:txBody>
                    <a:bodyPr/>
                    <a:lstStyle/>
                    <a:p>
                      <a:r>
                        <a:rPr lang="en-GB" dirty="0" smtClean="0"/>
                        <a:t>LBJ</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2092089017"/>
                  </a:ext>
                </a:extLst>
              </a:tr>
              <a:tr h="857250">
                <a:tc>
                  <a:txBody>
                    <a:bodyPr/>
                    <a:lstStyle/>
                    <a:p>
                      <a:r>
                        <a:rPr lang="en-GB" dirty="0" smtClean="0"/>
                        <a:t>Nixon</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136836922"/>
                  </a:ext>
                </a:extLst>
              </a:tr>
              <a:tr h="857250">
                <a:tc>
                  <a:txBody>
                    <a:bodyPr/>
                    <a:lstStyle/>
                    <a:p>
                      <a:r>
                        <a:rPr lang="en-GB" dirty="0" smtClean="0"/>
                        <a:t>Foreign Policy 1945-1975</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416866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Suggestion – Mind Map</a:t>
            </a:r>
            <a:endParaRPr lang="en-GB" dirty="0"/>
          </a:p>
        </p:txBody>
      </p:sp>
      <p:sp>
        <p:nvSpPr>
          <p:cNvPr id="3" name="Content Placeholder 2"/>
          <p:cNvSpPr>
            <a:spLocks noGrp="1"/>
          </p:cNvSpPr>
          <p:nvPr>
            <p:ph idx="1"/>
          </p:nvPr>
        </p:nvSpPr>
        <p:spPr/>
        <p:txBody>
          <a:bodyPr/>
          <a:lstStyle/>
          <a:p>
            <a:pPr marL="0" indent="0">
              <a:buNone/>
            </a:pPr>
            <a:r>
              <a:rPr lang="en-GB" dirty="0" smtClean="0"/>
              <a:t>Use the following the </a:t>
            </a:r>
            <a:r>
              <a:rPr lang="en-GB" dirty="0" err="1" smtClean="0"/>
              <a:t>proforma</a:t>
            </a:r>
            <a:r>
              <a:rPr lang="en-GB" dirty="0" smtClean="0"/>
              <a:t> to brainstorm different periods/theme/questions. </a:t>
            </a:r>
          </a:p>
          <a:p>
            <a:pPr marL="0" indent="0">
              <a:buNone/>
            </a:pPr>
            <a:endParaRPr lang="en-GB" dirty="0"/>
          </a:p>
          <a:p>
            <a:pPr marL="514350" indent="-514350">
              <a:buFont typeface="+mj-lt"/>
              <a:buAutoNum type="arabicPeriod"/>
            </a:pPr>
            <a:r>
              <a:rPr lang="en-GB" dirty="0" smtClean="0"/>
              <a:t>Place the period/theme/question in the centre. </a:t>
            </a:r>
          </a:p>
          <a:p>
            <a:pPr marL="514350" indent="-514350">
              <a:buFont typeface="+mj-lt"/>
              <a:buAutoNum type="arabicPeriod"/>
            </a:pPr>
            <a:r>
              <a:rPr lang="en-GB" dirty="0" smtClean="0"/>
              <a:t>Around it identify different key points/factors to discuss. </a:t>
            </a:r>
          </a:p>
          <a:p>
            <a:pPr marL="514350" indent="-514350">
              <a:buFont typeface="+mj-lt"/>
              <a:buAutoNum type="arabicPeriod"/>
            </a:pPr>
            <a:r>
              <a:rPr lang="en-GB" dirty="0" smtClean="0"/>
              <a:t>Around the outer rings add key examples  to support and challenge the point/factor. </a:t>
            </a:r>
          </a:p>
          <a:p>
            <a:pPr marL="514350" indent="-514350">
              <a:buFont typeface="+mj-lt"/>
              <a:buAutoNum type="arabicPeriod"/>
            </a:pPr>
            <a:endParaRPr lang="en-GB" dirty="0"/>
          </a:p>
          <a:p>
            <a:pPr marL="0" indent="0">
              <a:buNone/>
            </a:pPr>
            <a:r>
              <a:rPr lang="en-GB" dirty="0" smtClean="0"/>
              <a:t>NB. Add colour, pictures and amend diagram to suit you!</a:t>
            </a:r>
            <a:endParaRPr lang="en-GB" dirty="0"/>
          </a:p>
        </p:txBody>
      </p:sp>
    </p:spTree>
    <p:extLst>
      <p:ext uri="{BB962C8B-B14F-4D97-AF65-F5344CB8AC3E}">
        <p14:creationId xmlns:p14="http://schemas.microsoft.com/office/powerpoint/2010/main" val="1321322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0454951"/>
              </p:ext>
            </p:extLst>
          </p:nvPr>
        </p:nvGraphicFramePr>
        <p:xfrm>
          <a:off x="2351789" y="1206709"/>
          <a:ext cx="7171961" cy="4054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1095113" y="1843791"/>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095113" y="4064834"/>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5146622" y="54964"/>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9523750" y="1461542"/>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9523750" y="4284689"/>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146622" y="5801194"/>
            <a:ext cx="1573968" cy="7644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Arrow Connector 3"/>
          <p:cNvCxnSpPr/>
          <p:nvPr/>
        </p:nvCxnSpPr>
        <p:spPr>
          <a:xfrm flipH="1" flipV="1">
            <a:off x="5885645" y="901521"/>
            <a:ext cx="12879" cy="19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868992" y="4198513"/>
            <a:ext cx="1403797" cy="373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897746" y="4262907"/>
            <a:ext cx="901522" cy="154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896378" y="5368344"/>
            <a:ext cx="2146" cy="298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879724" y="1970468"/>
            <a:ext cx="1405944" cy="358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2962141" y="2176529"/>
            <a:ext cx="809223" cy="319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14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Suggestion – Presidential Overviews</a:t>
            </a:r>
            <a:endParaRPr lang="en-GB" dirty="0"/>
          </a:p>
        </p:txBody>
      </p:sp>
      <p:sp>
        <p:nvSpPr>
          <p:cNvPr id="3" name="Content Placeholder 2"/>
          <p:cNvSpPr>
            <a:spLocks noGrp="1"/>
          </p:cNvSpPr>
          <p:nvPr>
            <p:ph idx="1"/>
          </p:nvPr>
        </p:nvSpPr>
        <p:spPr/>
        <p:txBody>
          <a:bodyPr/>
          <a:lstStyle/>
          <a:p>
            <a:pPr marL="0" indent="0">
              <a:buNone/>
            </a:pPr>
            <a:r>
              <a:rPr lang="en-GB" dirty="0" smtClean="0"/>
              <a:t>Use the grid that follows to summarise the key events/examples linked to specific Presidents. </a:t>
            </a:r>
          </a:p>
          <a:p>
            <a:pPr marL="0" indent="0">
              <a:buNone/>
            </a:pPr>
            <a:endParaRPr lang="en-GB" dirty="0"/>
          </a:p>
          <a:p>
            <a:pPr marL="0" indent="0">
              <a:buNone/>
            </a:pPr>
            <a:r>
              <a:rPr lang="en-GB" dirty="0" smtClean="0"/>
              <a:t>Add the maximum of 5-6 key events/examples to each box so you are forced to select only the most useful details. Try to include both positive and negative examples. </a:t>
            </a:r>
          </a:p>
          <a:p>
            <a:pPr marL="0" indent="0">
              <a:buNone/>
            </a:pPr>
            <a:endParaRPr lang="en-GB" dirty="0" smtClean="0"/>
          </a:p>
          <a:p>
            <a:pPr marL="0" indent="0">
              <a:buNone/>
            </a:pPr>
            <a:r>
              <a:rPr lang="en-GB" dirty="0" smtClean="0"/>
              <a:t>NB. You won’t necessarily need to fill in every box for every President. </a:t>
            </a:r>
            <a:endParaRPr lang="en-GB" dirty="0"/>
          </a:p>
        </p:txBody>
      </p:sp>
    </p:spTree>
    <p:extLst>
      <p:ext uri="{BB962C8B-B14F-4D97-AF65-F5344CB8AC3E}">
        <p14:creationId xmlns:p14="http://schemas.microsoft.com/office/powerpoint/2010/main" val="3780503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78702213"/>
              </p:ext>
            </p:extLst>
          </p:nvPr>
        </p:nvGraphicFramePr>
        <p:xfrm>
          <a:off x="145474" y="207818"/>
          <a:ext cx="11720944" cy="6442364"/>
        </p:xfrm>
        <a:graphic>
          <a:graphicData uri="http://schemas.openxmlformats.org/drawingml/2006/table">
            <a:tbl>
              <a:tblPr firstRow="1" bandRow="1">
                <a:tableStyleId>{5C22544A-7EE6-4342-B048-85BDC9FD1C3A}</a:tableStyleId>
              </a:tblPr>
              <a:tblGrid>
                <a:gridCol w="5860472">
                  <a:extLst>
                    <a:ext uri="{9D8B030D-6E8A-4147-A177-3AD203B41FA5}">
                      <a16:colId xmlns="" xmlns:a16="http://schemas.microsoft.com/office/drawing/2014/main" val="2265945691"/>
                    </a:ext>
                  </a:extLst>
                </a:gridCol>
                <a:gridCol w="5860472">
                  <a:extLst>
                    <a:ext uri="{9D8B030D-6E8A-4147-A177-3AD203B41FA5}">
                      <a16:colId xmlns="" xmlns:a16="http://schemas.microsoft.com/office/drawing/2014/main" val="2720537735"/>
                    </a:ext>
                  </a:extLst>
                </a:gridCol>
              </a:tblGrid>
              <a:tr h="3221182">
                <a:tc>
                  <a:txBody>
                    <a:bodyPr/>
                    <a:lstStyle/>
                    <a:p>
                      <a:r>
                        <a:rPr lang="en-GB" dirty="0" smtClean="0">
                          <a:solidFill>
                            <a:schemeClr val="tx1"/>
                          </a:solidFill>
                        </a:rPr>
                        <a:t>Politics</a:t>
                      </a:r>
                      <a:r>
                        <a:rPr lang="en-GB" baseline="0" dirty="0" smtClean="0">
                          <a:solidFill>
                            <a:schemeClr val="tx1"/>
                          </a:solidFill>
                        </a:rPr>
                        <a:t> and Government</a:t>
                      </a:r>
                      <a:endParaRPr lang="en-GB" dirty="0">
                        <a:solidFill>
                          <a:schemeClr val="tx1"/>
                        </a:solidFill>
                      </a:endParaRPr>
                    </a:p>
                  </a:txBody>
                  <a:tcPr>
                    <a:solidFill>
                      <a:schemeClr val="bg2"/>
                    </a:solidFill>
                  </a:tcPr>
                </a:tc>
                <a:tc>
                  <a:txBody>
                    <a:bodyPr/>
                    <a:lstStyle/>
                    <a:p>
                      <a:pPr algn="r"/>
                      <a:r>
                        <a:rPr lang="en-GB" dirty="0" smtClean="0">
                          <a:solidFill>
                            <a:schemeClr val="tx1"/>
                          </a:solidFill>
                        </a:rPr>
                        <a:t>Foreign Policy</a:t>
                      </a:r>
                      <a:endParaRPr lang="en-GB" dirty="0">
                        <a:solidFill>
                          <a:schemeClr val="tx1"/>
                        </a:solidFill>
                      </a:endParaRPr>
                    </a:p>
                  </a:txBody>
                  <a:tcPr>
                    <a:solidFill>
                      <a:schemeClr val="bg2"/>
                    </a:solidFill>
                  </a:tcPr>
                </a:tc>
                <a:extLst>
                  <a:ext uri="{0D108BD9-81ED-4DB2-BD59-A6C34878D82A}">
                    <a16:rowId xmlns="" xmlns:a16="http://schemas.microsoft.com/office/drawing/2014/main" val="2692007839"/>
                  </a:ext>
                </a:extLst>
              </a:tr>
              <a:tr h="3221182">
                <a:tc>
                  <a:txBody>
                    <a:bodyPr/>
                    <a:lstStyle/>
                    <a:p>
                      <a:r>
                        <a:rPr lang="en-GB" b="1" dirty="0" smtClean="0">
                          <a:solidFill>
                            <a:schemeClr val="tx1"/>
                          </a:solidFill>
                        </a:rPr>
                        <a:t>Society</a:t>
                      </a:r>
                      <a:endParaRPr lang="en-GB" b="1"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rPr>
                        <a:t>Economy</a:t>
                      </a:r>
                    </a:p>
                    <a:p>
                      <a:pPr algn="r"/>
                      <a:endParaRPr lang="en-GB" b="1" dirty="0">
                        <a:solidFill>
                          <a:schemeClr val="tx1"/>
                        </a:solidFill>
                      </a:endParaRPr>
                    </a:p>
                  </a:txBody>
                  <a:tcPr/>
                </a:tc>
                <a:extLst>
                  <a:ext uri="{0D108BD9-81ED-4DB2-BD59-A6C34878D82A}">
                    <a16:rowId xmlns="" xmlns:a16="http://schemas.microsoft.com/office/drawing/2014/main" val="1380673080"/>
                  </a:ext>
                </a:extLst>
              </a:tr>
            </a:tbl>
          </a:graphicData>
        </a:graphic>
      </p:graphicFrame>
      <p:sp>
        <p:nvSpPr>
          <p:cNvPr id="7" name="Oval 6"/>
          <p:cNvSpPr/>
          <p:nvPr/>
        </p:nvSpPr>
        <p:spPr>
          <a:xfrm>
            <a:off x="4862946" y="2576945"/>
            <a:ext cx="2286000" cy="1704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Insert President</a:t>
            </a:r>
            <a:endParaRPr lang="en-GB" sz="2400" dirty="0"/>
          </a:p>
        </p:txBody>
      </p:sp>
    </p:spTree>
    <p:extLst>
      <p:ext uri="{BB962C8B-B14F-4D97-AF65-F5344CB8AC3E}">
        <p14:creationId xmlns:p14="http://schemas.microsoft.com/office/powerpoint/2010/main" val="1139871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1725</Words>
  <Application>Microsoft Office PowerPoint</Application>
  <PresentationFormat>Widescreen</PresentationFormat>
  <Paragraphs>196</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America: making of a Superpower 1865-1975</vt:lpstr>
      <vt:lpstr>Revision Suggestion – The Overview Grid</vt:lpstr>
      <vt:lpstr>PowerPoint Presentation</vt:lpstr>
      <vt:lpstr>PowerPoint Presentation</vt:lpstr>
      <vt:lpstr>PowerPoint Presentation</vt:lpstr>
      <vt:lpstr>Revision Suggestion – Mind Map</vt:lpstr>
      <vt:lpstr>PowerPoint Presentation</vt:lpstr>
      <vt:lpstr>Revision Suggestion – Presidential Overviews</vt:lpstr>
      <vt:lpstr>PowerPoint Presentation</vt:lpstr>
      <vt:lpstr>Revision Suggestion – Presidential Overviews</vt:lpstr>
      <vt:lpstr>PowerPoint Presentation</vt:lpstr>
      <vt:lpstr>Revision Suggestion – Question Plan (Essay style)</vt:lpstr>
      <vt:lpstr>PowerPoint Presentation</vt:lpstr>
      <vt:lpstr>Revision Suggestion – Question Plan (Extract)</vt:lpstr>
      <vt:lpstr>PowerPoint Presentation</vt:lpstr>
      <vt:lpstr>Revision suggestion – Practice analytical paragraphs</vt:lpstr>
      <vt:lpstr>Practice Questions – Essay Style (25 marks Approx. 45-50mins)</vt:lpstr>
      <vt:lpstr>Practice Questions – Essay Style (25 marks Approx. 45-50mins)</vt:lpstr>
      <vt:lpstr>Practice Questions – Extract Style  (30 marks approx. 50-60 mins inc. planning)</vt:lpstr>
    </vt:vector>
  </TitlesOfParts>
  <Company>Hinchingbrooke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LeighJ</dc:creator>
  <cp:lastModifiedBy>LeighJ</cp:lastModifiedBy>
  <cp:revision>28</cp:revision>
  <cp:lastPrinted>2017-03-31T10:28:38Z</cp:lastPrinted>
  <dcterms:created xsi:type="dcterms:W3CDTF">2017-03-29T08:41:24Z</dcterms:created>
  <dcterms:modified xsi:type="dcterms:W3CDTF">2017-04-18T17:20:21Z</dcterms:modified>
</cp:coreProperties>
</file>